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1200" r:id="rId2"/>
    <p:sldId id="1595" r:id="rId3"/>
    <p:sldId id="1565" r:id="rId4"/>
    <p:sldId id="1566" r:id="rId5"/>
    <p:sldId id="1567" r:id="rId6"/>
    <p:sldId id="1541" r:id="rId7"/>
    <p:sldId id="1542" r:id="rId8"/>
    <p:sldId id="1543" r:id="rId9"/>
    <p:sldId id="1671" r:id="rId10"/>
    <p:sldId id="1532" r:id="rId11"/>
    <p:sldId id="1536" r:id="rId12"/>
    <p:sldId id="1554" r:id="rId13"/>
    <p:sldId id="1555" r:id="rId14"/>
    <p:sldId id="1556" r:id="rId15"/>
    <p:sldId id="1585" r:id="rId16"/>
    <p:sldId id="1586" r:id="rId17"/>
    <p:sldId id="1672" r:id="rId18"/>
    <p:sldId id="1689" r:id="rId19"/>
    <p:sldId id="1673" r:id="rId20"/>
    <p:sldId id="1688" r:id="rId21"/>
    <p:sldId id="1674" r:id="rId22"/>
    <p:sldId id="1675" r:id="rId23"/>
    <p:sldId id="1676" r:id="rId24"/>
    <p:sldId id="1677" r:id="rId25"/>
    <p:sldId id="1678" r:id="rId26"/>
    <p:sldId id="1679" r:id="rId27"/>
    <p:sldId id="1680" r:id="rId28"/>
    <p:sldId id="1681" r:id="rId29"/>
    <p:sldId id="1682" r:id="rId30"/>
    <p:sldId id="1683" r:id="rId31"/>
    <p:sldId id="1684" r:id="rId32"/>
    <p:sldId id="1685" r:id="rId33"/>
    <p:sldId id="1686" r:id="rId34"/>
    <p:sldId id="1687" r:id="rId35"/>
  </p:sldIdLst>
  <p:sldSz cx="9144000" cy="6858000" type="screen4x3"/>
  <p:notesSz cx="9926638" cy="6797675"/>
  <p:embeddedFontLst>
    <p:embeddedFont>
      <p:font typeface="HY그래픽M" panose="02030600000101010101" pitchFamily="18" charset="-127"/>
      <p:regular r:id="rId38"/>
    </p:embeddedFont>
    <p:embeddedFont>
      <p:font typeface="HY중고딕" panose="0203060000010101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Cambria Math" panose="02040503050406030204" pitchFamily="18" charset="0"/>
      <p:regular r:id="rId42"/>
    </p:embeddedFont>
    <p:embeddedFont>
      <p:font typeface="HY견고딕" panose="02030600000101010101" pitchFamily="18" charset="-127"/>
      <p:regular r:id="rId43"/>
    </p:embeddedFont>
    <p:embeddedFont>
      <p:font typeface="함초롬돋움" panose="020B0504000101010101" pitchFamily="50" charset="-127"/>
      <p:regular r:id="rId44"/>
      <p:bold r:id="rId45"/>
    </p:embeddedFont>
    <p:embeddedFont>
      <p:font typeface="Bodoni MT" panose="020B0604020202020204" charset="0"/>
      <p:regular r:id="rId46"/>
      <p:bold r:id="rId47"/>
      <p:italic r:id="rId48"/>
      <p:boldItalic r:id="rId4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B6F27E3-3C48-438E-AABD-9AFC3CA97EF2}">
          <p14:sldIdLst>
            <p14:sldId id="1200"/>
          </p14:sldIdLst>
        </p14:section>
        <p14:section name="제목 없는 구역" id="{7AECAE49-96AD-4802-82C7-9D1E1CF94EF9}">
          <p14:sldIdLst>
            <p14:sldId id="1595"/>
            <p14:sldId id="1565"/>
            <p14:sldId id="1566"/>
            <p14:sldId id="1567"/>
            <p14:sldId id="1541"/>
            <p14:sldId id="1542"/>
            <p14:sldId id="1543"/>
            <p14:sldId id="1671"/>
            <p14:sldId id="1532"/>
            <p14:sldId id="1536"/>
            <p14:sldId id="1554"/>
            <p14:sldId id="1555"/>
            <p14:sldId id="1556"/>
            <p14:sldId id="1585"/>
            <p14:sldId id="1586"/>
            <p14:sldId id="1672"/>
            <p14:sldId id="1689"/>
            <p14:sldId id="1673"/>
            <p14:sldId id="1688"/>
            <p14:sldId id="1674"/>
            <p14:sldId id="1675"/>
            <p14:sldId id="1676"/>
            <p14:sldId id="1677"/>
            <p14:sldId id="1678"/>
            <p14:sldId id="1679"/>
            <p14:sldId id="1680"/>
            <p14:sldId id="1681"/>
            <p14:sldId id="1682"/>
            <p14:sldId id="1683"/>
            <p14:sldId id="1684"/>
            <p14:sldId id="1685"/>
            <p14:sldId id="1686"/>
            <p14:sldId id="16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44" userDrawn="1">
          <p15:clr>
            <a:srgbClr val="A4A3A4"/>
          </p15:clr>
        </p15:guide>
        <p15:guide id="2" pos="26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1" userDrawn="1">
          <p15:clr>
            <a:srgbClr val="A4A3A4"/>
          </p15:clr>
        </p15:guide>
        <p15:guide id="3" orient="horz" pos="2142">
          <p15:clr>
            <a:srgbClr val="A4A3A4"/>
          </p15:clr>
        </p15:guide>
        <p15:guide id="4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  <a:srgbClr val="E9EAF4"/>
    <a:srgbClr val="D0D8E8"/>
    <a:srgbClr val="FFC671"/>
    <a:srgbClr val="C49500"/>
    <a:srgbClr val="F85636"/>
    <a:srgbClr val="FFFF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35" autoAdjust="0"/>
    <p:restoredTop sz="96465" autoAdjust="0"/>
  </p:normalViewPr>
  <p:slideViewPr>
    <p:cSldViewPr>
      <p:cViewPr varScale="1">
        <p:scale>
          <a:sx n="94" d="100"/>
          <a:sy n="94" d="100"/>
        </p:scale>
        <p:origin x="96" y="468"/>
      </p:cViewPr>
      <p:guideLst>
        <p:guide orient="horz" pos="1344"/>
        <p:guide pos="2699"/>
      </p:guideLst>
    </p:cSldViewPr>
  </p:slideViewPr>
  <p:outlineViewPr>
    <p:cViewPr>
      <p:scale>
        <a:sx n="33" d="100"/>
        <a:sy n="33" d="100"/>
      </p:scale>
      <p:origin x="0" y="156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22482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3128"/>
        <p:guide pos="2141"/>
        <p:guide orient="horz" pos="2142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0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92897-AE27-4B72-AC4B-8BAC8F0A5DDB}" type="datetimeFigureOut">
              <a:rPr lang="ko-KR" altLang="en-US" smtClean="0"/>
              <a:pPr/>
              <a:t>2017-02-06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5C896-10EA-4469-BB83-FF956AFB10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75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1697" y="0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3D4FBD7-E73E-4FA6-AA7A-9C629EDB062E}" type="datetimeFigureOut">
              <a:rPr lang="ko-KR" altLang="en-US"/>
              <a:pPr>
                <a:defRPr/>
              </a:pPr>
              <a:t>2017-02-06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202" y="3228707"/>
            <a:ext cx="7942238" cy="3059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6DD9BB3-B435-4CC6-A9DD-167CC1393A4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03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9CAC-1808-4300-8C96-4F5219874B07}" type="slidenum">
              <a:rPr lang="ko-KR" altLang="en-US"/>
              <a:pPr/>
              <a:t>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8219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/>
        </p:nvSpPr>
        <p:spPr bwMode="auto">
          <a:xfrm>
            <a:off x="6135040" y="6863987"/>
            <a:ext cx="4696912" cy="36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539" tIns="49269" rIns="98539" bIns="49269" anchor="b"/>
          <a:lstStyle/>
          <a:p>
            <a:pPr algn="r" defTabSz="985426"/>
            <a:fld id="{914814CF-0E58-42F7-9896-0E140CEADAC1}" type="slidenum">
              <a:rPr kumimoji="0" lang="ko-KR" altLang="en-US" sz="12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defTabSz="985426"/>
              <a:t>15</a:t>
            </a:fld>
            <a:endParaRPr kumimoji="0" lang="en-US" altLang="ko-KR" sz="12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305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/>
        </p:nvSpPr>
        <p:spPr bwMode="auto">
          <a:xfrm>
            <a:off x="6135040" y="6863987"/>
            <a:ext cx="4696912" cy="36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539" tIns="49269" rIns="98539" bIns="49269" anchor="b"/>
          <a:lstStyle/>
          <a:p>
            <a:pPr algn="r" defTabSz="985426"/>
            <a:fld id="{914814CF-0E58-42F7-9896-0E140CEADAC1}" type="slidenum">
              <a:rPr kumimoji="0" lang="ko-KR" altLang="en-US" sz="12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defTabSz="985426"/>
              <a:t>16</a:t>
            </a:fld>
            <a:endParaRPr kumimoji="0" lang="en-US" altLang="ko-KR" sz="12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0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/>
        </p:nvSpPr>
        <p:spPr bwMode="auto">
          <a:xfrm>
            <a:off x="6135040" y="6863987"/>
            <a:ext cx="4696912" cy="36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539" tIns="49269" rIns="98539" bIns="49269" anchor="b"/>
          <a:lstStyle/>
          <a:p>
            <a:pPr algn="r" defTabSz="985426"/>
            <a:fld id="{914814CF-0E58-42F7-9896-0E140CEADAC1}" type="slidenum">
              <a:rPr kumimoji="0" lang="ko-KR" altLang="en-US" sz="12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defTabSz="985426"/>
              <a:t>17</a:t>
            </a:fld>
            <a:endParaRPr kumimoji="0" lang="en-US" altLang="ko-KR" sz="12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199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/>
        </p:nvSpPr>
        <p:spPr bwMode="auto">
          <a:xfrm>
            <a:off x="6135040" y="6863987"/>
            <a:ext cx="4696912" cy="36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539" tIns="49269" rIns="98539" bIns="49269" anchor="b"/>
          <a:lstStyle/>
          <a:p>
            <a:pPr algn="r" defTabSz="985426"/>
            <a:fld id="{914814CF-0E58-42F7-9896-0E140CEADAC1}" type="slidenum">
              <a:rPr kumimoji="0" lang="ko-KR" altLang="en-US" sz="12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defTabSz="985426"/>
              <a:t>18</a:t>
            </a:fld>
            <a:endParaRPr kumimoji="0" lang="en-US" altLang="ko-KR" sz="12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776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/>
        </p:nvSpPr>
        <p:spPr bwMode="auto">
          <a:xfrm>
            <a:off x="6135040" y="6863987"/>
            <a:ext cx="4696912" cy="36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539" tIns="49269" rIns="98539" bIns="49269" anchor="b"/>
          <a:lstStyle/>
          <a:p>
            <a:pPr algn="r" defTabSz="985426"/>
            <a:fld id="{914814CF-0E58-42F7-9896-0E140CEADAC1}" type="slidenum">
              <a:rPr kumimoji="0" lang="ko-KR" altLang="en-US" sz="12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defTabSz="985426"/>
              <a:t>19</a:t>
            </a:fld>
            <a:endParaRPr kumimoji="0" lang="en-US" altLang="ko-KR" sz="12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708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95FDB-2036-4584-AA01-D8F722C5EE5A}" type="slidenum">
              <a:rPr lang="ko-KR" altLang="en-US" smtClean="0"/>
              <a:pPr/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3141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9CAC-1808-4300-8C96-4F5219874B07}" type="slidenum">
              <a:rPr lang="ko-KR" altLang="en-US"/>
              <a:pPr/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2146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172" name="슬라이드 번호 개체 틀 3"/>
          <p:cNvSpPr txBox="1">
            <a:spLocks noGrp="1"/>
          </p:cNvSpPr>
          <p:nvPr/>
        </p:nvSpPr>
        <p:spPr bwMode="auto">
          <a:xfrm>
            <a:off x="6134023" y="6863988"/>
            <a:ext cx="4699042" cy="36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39" tIns="49269" rIns="98539" bIns="49269" anchor="b"/>
          <a:lstStyle>
            <a:lvl1pPr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latinLnBrk="1" hangingPunct="1"/>
            <a:fld id="{1A7704C6-D279-4197-8710-AD8D2AFF58B5}" type="slidenum">
              <a:rPr kumimoji="0" lang="ko-KR" altLang="en-US">
                <a:solidFill>
                  <a:srgbClr val="000000"/>
                </a:solidFill>
              </a:rPr>
              <a:pPr algn="r" eaLnBrk="1" latinLnBrk="1" hangingPunct="1"/>
              <a:t>5</a:t>
            </a:fld>
            <a:endParaRPr kumimoji="0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9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220" name="슬라이드 번호 개체 틀 3"/>
          <p:cNvSpPr txBox="1">
            <a:spLocks noGrp="1"/>
          </p:cNvSpPr>
          <p:nvPr/>
        </p:nvSpPr>
        <p:spPr bwMode="auto">
          <a:xfrm>
            <a:off x="6134023" y="6863988"/>
            <a:ext cx="4699042" cy="36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39" tIns="49269" rIns="98539" bIns="49269" anchor="b"/>
          <a:lstStyle>
            <a:lvl1pPr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latinLnBrk="1" hangingPunct="1"/>
            <a:fld id="{58ACB982-838F-4EFD-AFDA-D7F283026756}" type="slidenum">
              <a:rPr kumimoji="0" lang="ko-KR" altLang="en-US">
                <a:solidFill>
                  <a:srgbClr val="000000"/>
                </a:solidFill>
              </a:rPr>
              <a:pPr algn="r" eaLnBrk="1" latinLnBrk="1" hangingPunct="1"/>
              <a:t>6</a:t>
            </a:fld>
            <a:endParaRPr kumimoji="0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1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915988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915988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915988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915988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159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fld id="{74F41AA0-2F05-42AB-AD7D-EE7A6BCCEB6A}" type="slidenum">
              <a:rPr lang="ko-KR" altLang="en-US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12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316" name="슬라이드 번호 개체 틀 3"/>
          <p:cNvSpPr txBox="1">
            <a:spLocks noGrp="1"/>
          </p:cNvSpPr>
          <p:nvPr/>
        </p:nvSpPr>
        <p:spPr bwMode="auto">
          <a:xfrm>
            <a:off x="6134023" y="6863988"/>
            <a:ext cx="4699042" cy="36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539" tIns="49269" rIns="98539" bIns="49269" anchor="b"/>
          <a:lstStyle>
            <a:lvl1pPr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defTabSz="984250"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9842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latinLnBrk="1" hangingPunct="1"/>
            <a:fld id="{02DC3A4B-98F6-4B55-B4A0-03610321EAC9}" type="slidenum">
              <a:rPr kumimoji="0" lang="ko-KR" altLang="en-US">
                <a:solidFill>
                  <a:srgbClr val="000000"/>
                </a:solidFill>
              </a:rPr>
              <a:pPr algn="r" eaLnBrk="1" latinLnBrk="1" hangingPunct="1"/>
              <a:t>8</a:t>
            </a:fld>
            <a:endParaRPr kumimoji="0"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1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/>
        </p:nvSpPr>
        <p:spPr bwMode="auto">
          <a:xfrm>
            <a:off x="6135040" y="6863987"/>
            <a:ext cx="4696912" cy="36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539" tIns="49269" rIns="98539" bIns="49269" anchor="b"/>
          <a:lstStyle/>
          <a:p>
            <a:pPr algn="r" defTabSz="985426"/>
            <a:fld id="{914814CF-0E58-42F7-9896-0E140CEADAC1}" type="slidenum">
              <a:rPr kumimoji="0" lang="ko-KR" altLang="en-US" sz="12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defTabSz="985426"/>
              <a:t>11</a:t>
            </a:fld>
            <a:endParaRPr kumimoji="0" lang="en-US" altLang="ko-KR" sz="12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292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/>
        </p:nvSpPr>
        <p:spPr bwMode="auto">
          <a:xfrm>
            <a:off x="6135040" y="6863987"/>
            <a:ext cx="4696912" cy="36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539" tIns="49269" rIns="98539" bIns="49269" anchor="b"/>
          <a:lstStyle/>
          <a:p>
            <a:pPr algn="r" defTabSz="985426"/>
            <a:fld id="{914814CF-0E58-42F7-9896-0E140CEADAC1}" type="slidenum">
              <a:rPr kumimoji="0" lang="ko-KR" altLang="en-US" sz="12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defTabSz="985426"/>
              <a:t>12</a:t>
            </a:fld>
            <a:endParaRPr kumimoji="0" lang="en-US" altLang="ko-KR" sz="12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653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/>
        </p:nvSpPr>
        <p:spPr bwMode="auto">
          <a:xfrm>
            <a:off x="6135040" y="6863987"/>
            <a:ext cx="4696912" cy="36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539" tIns="49269" rIns="98539" bIns="49269" anchor="b"/>
          <a:lstStyle/>
          <a:p>
            <a:pPr algn="r" defTabSz="985426"/>
            <a:fld id="{914814CF-0E58-42F7-9896-0E140CEADAC1}" type="slidenum">
              <a:rPr kumimoji="0" lang="ko-KR" altLang="en-US" sz="12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defTabSz="985426"/>
              <a:t>13</a:t>
            </a:fld>
            <a:endParaRPr kumimoji="0" lang="en-US" altLang="ko-KR" sz="12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305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/>
        </p:nvSpPr>
        <p:spPr bwMode="auto">
          <a:xfrm>
            <a:off x="6135040" y="6863987"/>
            <a:ext cx="4696912" cy="36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8539" tIns="49269" rIns="98539" bIns="49269" anchor="b"/>
          <a:lstStyle/>
          <a:p>
            <a:pPr algn="r" defTabSz="985426"/>
            <a:fld id="{914814CF-0E58-42F7-9896-0E140CEADAC1}" type="slidenum">
              <a:rPr kumimoji="0" lang="ko-KR" altLang="en-US" sz="12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pPr algn="r" defTabSz="985426"/>
              <a:t>14</a:t>
            </a:fld>
            <a:endParaRPr kumimoji="0" lang="en-US" altLang="ko-KR" sz="12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930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even_seas_tr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4D4D4D">
                <a:alpha val="50000"/>
              </a:srgbClr>
            </a:outerShdw>
          </a:effectLst>
        </p:spPr>
      </p:pic>
      <p:grpSp>
        <p:nvGrpSpPr>
          <p:cNvPr id="5" name="그룹 7"/>
          <p:cNvGrpSpPr>
            <a:grpSpLocks/>
          </p:cNvGrpSpPr>
          <p:nvPr userDrawn="1"/>
        </p:nvGrpSpPr>
        <p:grpSpPr bwMode="auto">
          <a:xfrm>
            <a:off x="179388" y="6249988"/>
            <a:ext cx="4032250" cy="471487"/>
            <a:chOff x="214312" y="6688413"/>
            <a:chExt cx="4173937" cy="557138"/>
          </a:xfrm>
        </p:grpSpPr>
        <p:sp>
          <p:nvSpPr>
            <p:cNvPr id="6" name="직사각형 5"/>
            <p:cNvSpPr/>
            <p:nvPr/>
          </p:nvSpPr>
          <p:spPr>
            <a:xfrm>
              <a:off x="643208" y="6688413"/>
              <a:ext cx="3745041" cy="50461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1200" b="1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rPr>
                <a:t>U</a:t>
              </a:r>
              <a:r>
                <a:rPr lang="en-US" altLang="ko-KR" sz="1200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rPr>
                <a:t>biquitous Computing </a:t>
              </a:r>
              <a:r>
                <a:rPr lang="en-US" altLang="ko-KR" sz="1200" b="1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rPr>
                <a:t>T</a:t>
              </a:r>
              <a:r>
                <a:rPr lang="en-US" altLang="ko-KR" sz="1200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rPr>
                <a:t>echnology </a:t>
              </a:r>
              <a:r>
                <a:rPr lang="en-US" altLang="ko-KR" sz="1200" b="1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rPr>
                <a:t>R</a:t>
              </a:r>
              <a:r>
                <a:rPr lang="en-US" altLang="ko-KR" sz="1200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rPr>
                <a:t>esearch </a:t>
              </a:r>
              <a:r>
                <a:rPr lang="en-US" altLang="ko-KR" sz="1200" b="1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rPr>
                <a:t>I</a:t>
              </a:r>
              <a:r>
                <a:rPr lang="en-US" altLang="ko-KR" sz="1200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rPr>
                <a:t>nstitute</a:t>
              </a:r>
            </a:p>
            <a:p>
              <a:pPr>
                <a:defRPr/>
              </a:pPr>
              <a:r>
                <a:rPr lang="en-US" altLang="ko-KR" sz="1200" b="1" dirty="0">
                  <a:solidFill>
                    <a:schemeClr val="tx2">
                      <a:lumMod val="75000"/>
                    </a:schemeClr>
                  </a:solidFill>
                  <a:latin typeface="Cambria Math" pitchFamily="18" charset="0"/>
                  <a:ea typeface="Cambria Math" pitchFamily="18" charset="0"/>
                </a:rPr>
                <a:t>SungKyunKwan University</a:t>
              </a:r>
              <a:endParaRPr lang="ko-KR" altLang="en-US" sz="1200" b="1" dirty="0">
                <a:solidFill>
                  <a:schemeClr val="tx2">
                    <a:lumMod val="75000"/>
                  </a:schemeClr>
                </a:solidFill>
                <a:latin typeface="Cambria Math" pitchFamily="18" charset="0"/>
              </a:endParaRPr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/>
            </a:blip>
            <a:srcRect/>
            <a:stretch>
              <a:fillRect/>
            </a:stretch>
          </p:blipFill>
          <p:spPr bwMode="auto">
            <a:xfrm>
              <a:off x="214312" y="6688413"/>
              <a:ext cx="477916" cy="557138"/>
            </a:xfrm>
            <a:prstGeom prst="ellipse">
              <a:avLst/>
            </a:prstGeom>
            <a:noFill/>
            <a:ln>
              <a:noFill/>
            </a:ln>
            <a:effectLst/>
            <a:extLst/>
          </p:spPr>
        </p:pic>
      </p:grpSp>
      <p:sp>
        <p:nvSpPr>
          <p:cNvPr id="1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819400"/>
            <a:ext cx="7772400" cy="838200"/>
          </a:xfrm>
          <a:ln>
            <a:noFill/>
          </a:ln>
        </p:spPr>
        <p:txBody>
          <a:bodyPr/>
          <a:lstStyle>
            <a:lvl1pPr>
              <a:defRPr b="1" cap="none" spc="0">
                <a:ln>
                  <a:noFill/>
                </a:ln>
                <a:solidFill>
                  <a:srgbClr val="FFC000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733800"/>
            <a:ext cx="7086600" cy="5334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3366"/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부제목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148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F7332-D5FB-4F24-B358-1D6B03D3F88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09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48672-6A05-478A-B28B-745DE24917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92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750"/>
            <a:ext cx="9144000" cy="7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8"/>
          <p:cNvGrpSpPr>
            <a:grpSpLocks/>
          </p:cNvGrpSpPr>
          <p:nvPr userDrawn="1"/>
        </p:nvGrpSpPr>
        <p:grpSpPr bwMode="auto">
          <a:xfrm>
            <a:off x="107950" y="6457950"/>
            <a:ext cx="3095625" cy="427038"/>
            <a:chOff x="179512" y="6458347"/>
            <a:chExt cx="3097077" cy="427037"/>
          </a:xfrm>
        </p:grpSpPr>
        <p:sp>
          <p:nvSpPr>
            <p:cNvPr id="7" name="직사각형 6"/>
            <p:cNvSpPr/>
            <p:nvPr userDrawn="1"/>
          </p:nvSpPr>
          <p:spPr bwMode="auto">
            <a:xfrm>
              <a:off x="449514" y="6458347"/>
              <a:ext cx="2827075" cy="42703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ko-KR" sz="900" b="1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rPr>
                <a:t>U</a:t>
              </a:r>
              <a:r>
                <a:rPr lang="en-US" altLang="ko-KR" sz="900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rPr>
                <a:t>biquitous Computing </a:t>
              </a:r>
              <a:r>
                <a:rPr lang="en-US" altLang="ko-KR" sz="900" b="1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rPr>
                <a:t>T</a:t>
              </a:r>
              <a:r>
                <a:rPr lang="en-US" altLang="ko-KR" sz="900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rPr>
                <a:t>echnology </a:t>
              </a:r>
              <a:r>
                <a:rPr lang="en-US" altLang="ko-KR" sz="900" b="1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rPr>
                <a:t>R</a:t>
              </a:r>
              <a:r>
                <a:rPr lang="en-US" altLang="ko-KR" sz="900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rPr>
                <a:t>esearch </a:t>
              </a:r>
              <a:r>
                <a:rPr lang="en-US" altLang="ko-KR" sz="900" b="1" dirty="0">
                  <a:solidFill>
                    <a:srgbClr val="FF0000"/>
                  </a:solidFill>
                  <a:latin typeface="Cambria Math" pitchFamily="18" charset="0"/>
                  <a:ea typeface="Cambria Math" pitchFamily="18" charset="0"/>
                </a:rPr>
                <a:t>I</a:t>
              </a:r>
              <a:r>
                <a:rPr lang="en-US" altLang="ko-KR" sz="900" b="1" dirty="0">
                  <a:solidFill>
                    <a:schemeClr val="tx1"/>
                  </a:solidFill>
                  <a:latin typeface="Cambria Math" pitchFamily="18" charset="0"/>
                  <a:ea typeface="Cambria Math" pitchFamily="18" charset="0"/>
                </a:rPr>
                <a:t>nstitute</a:t>
              </a:r>
            </a:p>
            <a:p>
              <a:pPr>
                <a:defRPr/>
              </a:pPr>
              <a:r>
                <a:rPr lang="en-US" altLang="ko-KR" sz="800" b="1" dirty="0">
                  <a:solidFill>
                    <a:srgbClr val="0070C0"/>
                  </a:solidFill>
                  <a:latin typeface="Cambria Math" pitchFamily="18" charset="0"/>
                  <a:ea typeface="Cambria Math" pitchFamily="18" charset="0"/>
                </a:rPr>
                <a:t>SungKyunKwan University</a:t>
              </a:r>
              <a:endParaRPr lang="ko-KR" altLang="en-US" sz="800" b="1" dirty="0">
                <a:solidFill>
                  <a:srgbClr val="0070C0"/>
                </a:solidFill>
                <a:latin typeface="Cambria Math" pitchFamily="18" charset="0"/>
              </a:endParaRPr>
            </a:p>
          </p:txBody>
        </p:sp>
        <p:pic>
          <p:nvPicPr>
            <p:cNvPr id="8" name="Picture 2" descr="C:\Users\bk\Desktop\SymbolMark.jp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/>
            </a:blip>
            <a:srcRect l="21198" t="19481" r="15753" b="18887"/>
            <a:stretch/>
          </p:blipFill>
          <p:spPr bwMode="auto">
            <a:xfrm>
              <a:off x="179512" y="6541934"/>
              <a:ext cx="360040" cy="316066"/>
            </a:xfrm>
            <a:prstGeom prst="ellipse">
              <a:avLst/>
            </a:prstGeom>
            <a:noFill/>
            <a:extLst/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rmAutofit/>
          </a:bodyPr>
          <a:lstStyle>
            <a:lvl1pPr algn="l">
              <a:defRPr kumimoji="1" lang="ko-KR" altLang="en-US" sz="32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>
            <a:lvl1pPr>
              <a:defRPr sz="2200">
                <a:latin typeface="HY견고딕" pitchFamily="18" charset="-127"/>
                <a:ea typeface="HY견고딕" pitchFamily="18" charset="-127"/>
              </a:defRPr>
            </a:lvl1pPr>
            <a:lvl2pPr>
              <a:defRPr sz="1800">
                <a:latin typeface="HY견고딕" pitchFamily="18" charset="-127"/>
                <a:ea typeface="HY견고딕" pitchFamily="18" charset="-127"/>
              </a:defRPr>
            </a:lvl2pPr>
            <a:lvl3pPr>
              <a:defRPr sz="1600">
                <a:latin typeface="Times New Roman" pitchFamily="18" charset="0"/>
                <a:ea typeface="HY견고딕" pitchFamily="18" charset="-127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ea typeface="HY견고딕" pitchFamily="18" charset="-127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ea typeface="HY견고딕" pitchFamily="18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6588125" y="6500813"/>
            <a:ext cx="2133600" cy="312737"/>
          </a:xfrm>
        </p:spPr>
        <p:txBody>
          <a:bodyPr/>
          <a:lstStyle>
            <a:lvl1pPr>
              <a:defRPr b="1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C775DC4-FEF7-4D10-9D07-F05DE2B9E1BF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41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09306E-FD2E-4D1A-87C0-6C4039F681A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27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6F71B-D2A3-49EA-A3C8-A29A6B3B7B4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98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F774E-DD9A-4994-8748-CF763550566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52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78BAA-9DC5-47BA-ACB4-3244959EB41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84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656D2-D95A-497E-81BE-1FAF5C21F89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96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>
                <a:latin typeface="Times New Roman" pitchFamily="18" charset="0"/>
                <a:cs typeface="Times New Roman" pitchFamily="18" charset="0"/>
              </a:defRPr>
            </a:lvl3pPr>
            <a:lvl4pPr>
              <a:defRPr sz="1200">
                <a:latin typeface="Times New Roman" pitchFamily="18" charset="0"/>
                <a:cs typeface="Times New Roman" pitchFamily="18" charset="0"/>
              </a:defRPr>
            </a:lvl4pPr>
            <a:lvl5pPr>
              <a:defRPr sz="1200">
                <a:latin typeface="Times New Roman" pitchFamily="18" charset="0"/>
                <a:cs typeface="Times New Roman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1C137-0247-4539-9B57-34BE8E5310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1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DB501-4108-4D85-B1C9-3A8C0BA28C6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69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229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492500" y="63595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1B0C9AB-3066-46BB-BE31-879F05796BE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84" r:id="rId3"/>
    <p:sldLayoutId id="2147484885" r:id="rId4"/>
    <p:sldLayoutId id="2147484886" r:id="rId5"/>
    <p:sldLayoutId id="2147484887" r:id="rId6"/>
    <p:sldLayoutId id="2147484888" r:id="rId7"/>
    <p:sldLayoutId id="2147484889" r:id="rId8"/>
    <p:sldLayoutId id="2147484890" r:id="rId9"/>
    <p:sldLayoutId id="2147484891" r:id="rId10"/>
    <p:sldLayoutId id="2147484892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pitchFamily="50" charset="-127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Times New Roman" pitchFamily="18" charset="0"/>
          <a:ea typeface="Times New Roman" pitchFamily="18" charset="0"/>
          <a:cs typeface="Times New Roman" pitchFamily="18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chemeClr val="tx1"/>
          </a:solidFill>
          <a:latin typeface="Times New Roman" pitchFamily="18" charset="0"/>
          <a:ea typeface="Times New Roman" pitchFamily="18" charset="0"/>
          <a:cs typeface="Times New Roman" pitchFamily="18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chemeClr val="tx1"/>
          </a:solidFill>
          <a:latin typeface="Times New Roman" pitchFamily="18" charset="0"/>
          <a:ea typeface="Times New Roman" pitchFamily="18" charset="0"/>
          <a:cs typeface="Times New Roman" pitchFamily="18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6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5"/>
          <p:cNvSpPr>
            <a:spLocks noGrp="1"/>
          </p:cNvSpPr>
          <p:nvPr>
            <p:ph type="ctrTitle"/>
          </p:nvPr>
        </p:nvSpPr>
        <p:spPr>
          <a:xfrm>
            <a:off x="0" y="1628775"/>
            <a:ext cx="9144000" cy="11525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z="28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초연결</a:t>
            </a:r>
            <a:r>
              <a:rPr lang="ko-KR" alt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8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IoT</a:t>
            </a: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노드의</a:t>
            </a:r>
            <a:r>
              <a:rPr lang="ko-KR" alt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군집 지능화를 통한</a:t>
            </a: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</a:b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Edge computing </a:t>
            </a:r>
            <a:r>
              <a:rPr lang="ko-KR" alt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핵심 기술 연구</a:t>
            </a:r>
            <a:r>
              <a:rPr lang="en-US" altLang="ko-KR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</a:b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(Research on Edge computing via </a:t>
            </a:r>
            <a:r>
              <a:rPr lang="en-US" altLang="ko-KR" sz="28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Collective Intelligence </a:t>
            </a: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of </a:t>
            </a:r>
            <a:r>
              <a:rPr lang="en-US" altLang="ko-KR" sz="28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Hyper-connection </a:t>
            </a:r>
            <a:r>
              <a:rPr lang="en-US" altLang="ko-KR" sz="28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IoT</a:t>
            </a: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nodes)</a:t>
            </a:r>
          </a:p>
        </p:txBody>
      </p:sp>
      <p:sp>
        <p:nvSpPr>
          <p:cNvPr id="21507" name="부제목 6"/>
          <p:cNvSpPr>
            <a:spLocks noGrp="1"/>
          </p:cNvSpPr>
          <p:nvPr>
            <p:ph type="subTitle" idx="4294967295"/>
          </p:nvPr>
        </p:nvSpPr>
        <p:spPr>
          <a:xfrm>
            <a:off x="0" y="3789040"/>
            <a:ext cx="9144000" cy="2016348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ko-KR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Kick-off Workshop</a:t>
            </a:r>
          </a:p>
          <a:p>
            <a:pPr algn="ctr">
              <a:buFont typeface="Arial" charset="0"/>
              <a:buNone/>
            </a:pPr>
            <a:r>
              <a:rPr lang="en-US" altLang="ko-KR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2017.</a:t>
            </a:r>
            <a:r>
              <a:rPr lang="ko-KR" altLang="en-US" b="1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6.</a:t>
            </a:r>
            <a:endParaRPr lang="en-US" altLang="ko-KR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algn="ctr">
              <a:buFont typeface="Arial" charset="0"/>
              <a:buNone/>
            </a:pPr>
            <a:r>
              <a:rPr lang="ko-KR" altLang="en-US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성균관대학교 </a:t>
            </a:r>
            <a:endParaRPr lang="en-US" altLang="ko-KR" b="1" dirty="0" smtClean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algn="ctr">
              <a:buFont typeface="Arial" charset="0"/>
              <a:buNone/>
            </a:pPr>
            <a:r>
              <a:rPr lang="ko-KR" altLang="en-US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소프트웨어대학 </a:t>
            </a:r>
            <a:endParaRPr lang="en-US" altLang="ko-KR" b="1" dirty="0" smtClean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algn="ctr">
              <a:buFont typeface="Arial" charset="0"/>
              <a:buNone/>
            </a:pPr>
            <a:r>
              <a:rPr lang="ko-KR" altLang="en-US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윤  </a:t>
            </a:r>
            <a:r>
              <a:rPr lang="ko-KR" altLang="en-US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희  용</a:t>
            </a:r>
            <a:endParaRPr lang="en-US" altLang="ko-KR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17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ko-KR" altLang="en-US" dirty="0"/>
              <a:t>세부 연구 내용</a:t>
            </a:r>
            <a:endParaRPr lang="ko-KR" altLang="en-US" sz="2400" dirty="0"/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476695" y="1628801"/>
            <a:ext cx="8020870" cy="202786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82563" lvl="1" indent="-182563" latinLnBrk="0">
              <a:lnSpc>
                <a:spcPct val="150000"/>
              </a:lnSpc>
              <a:buBlip>
                <a:blip r:embed="rId2"/>
              </a:buBlip>
              <a:tabLst>
                <a:tab pos="266700" algn="l"/>
              </a:tabLst>
            </a:pPr>
            <a:r>
              <a:rPr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Parallel </a:t>
            </a:r>
            <a:r>
              <a:rPr lang="en-US" altLang="ko-KR" sz="1600" b="1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hyperplane</a:t>
            </a:r>
            <a:r>
              <a:rPr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기법을 이용한 저전력 </a:t>
            </a:r>
            <a:r>
              <a:rPr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SVM </a:t>
            </a:r>
            <a:r>
              <a:rPr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연구</a:t>
            </a:r>
            <a:endParaRPr lang="en-US" altLang="ko-KR" sz="16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SVM(Support Vector Machine)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은 처리 속도가 느리며 대량의 데이터가 필요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제한된 </a:t>
            </a: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노드의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자원으로 인해 효율적인 머신 러닝 기법 요구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전체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학습 데이터의 군집화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를 위해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K-means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알고리즘을 이용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Parallel </a:t>
            </a: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hyperplane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알고리즘을 이용하여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먼 거리의 군집 제거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SVM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속도 및 메모리 사용량을 개선하여 </a:t>
            </a:r>
            <a:r>
              <a:rPr kumimoji="0" lang="en-US" altLang="ko-KR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노드에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적용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34463" y="6102943"/>
            <a:ext cx="2313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dirty="0"/>
              <a:t>기존 </a:t>
            </a:r>
            <a:r>
              <a:rPr lang="en-US" altLang="ko-KR" dirty="0"/>
              <a:t>SVM </a:t>
            </a:r>
            <a:r>
              <a:rPr lang="ko-KR" altLang="en-US" dirty="0"/>
              <a:t>학습 샘플 분포도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331537" y="6102942"/>
            <a:ext cx="24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dirty="0"/>
              <a:t>저전력 </a:t>
            </a:r>
            <a:r>
              <a:rPr lang="en-US" altLang="ko-KR" dirty="0"/>
              <a:t>SVM </a:t>
            </a:r>
            <a:r>
              <a:rPr lang="ko-KR" altLang="en-US" dirty="0"/>
              <a:t>학습 샘플 분포도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439515752" descr="EMB000003a0152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32" y="3717032"/>
            <a:ext cx="2850316" cy="231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5" name="_x448684616" descr="EMB000003a0152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575" y="3717032"/>
            <a:ext cx="2779266" cy="231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26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28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29" name="AutoShape 9"/>
              <p:cNvSpPr>
                <a:spLocks noChangeArrowheads="1"/>
              </p:cNvSpPr>
              <p:nvPr/>
            </p:nvSpPr>
            <p:spPr bwMode="auto">
              <a:xfrm>
                <a:off x="833" y="1284"/>
                <a:ext cx="1111" cy="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27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lang="en-US" altLang="ko-KR" sz="1600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High </a:t>
              </a:r>
              <a:r>
                <a:rPr kumimoji="0" lang="en-US" altLang="ko-KR" sz="1600" b="1" dirty="0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Intelligence </a:t>
              </a:r>
              <a:r>
                <a:rPr lang="en-US" altLang="ko-KR" sz="1600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Layer</a:t>
              </a:r>
              <a:endParaRPr kumimoji="0" lang="ko-KR" altLang="en-US" sz="1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951" y="3140968"/>
            <a:ext cx="2975704" cy="2939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243364" y="6102943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/>
              <a:t>&lt;Parallel </a:t>
            </a:r>
            <a:r>
              <a:rPr lang="en-US" altLang="ko-KR" dirty="0" err="1"/>
              <a:t>hyperplane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3000364" y="4929198"/>
            <a:ext cx="357190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7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ko-KR" altLang="en-US" dirty="0"/>
              <a:t>세부 연구 내용</a:t>
            </a:r>
            <a:endParaRPr lang="ko-KR" altLang="en-US" sz="2400" dirty="0"/>
          </a:p>
        </p:txBody>
      </p:sp>
      <p:sp>
        <p:nvSpPr>
          <p:cNvPr id="45" name="Text Box 31"/>
          <p:cNvSpPr txBox="1">
            <a:spLocks noChangeArrowheads="1"/>
          </p:cNvSpPr>
          <p:nvPr/>
        </p:nvSpPr>
        <p:spPr bwMode="auto">
          <a:xfrm>
            <a:off x="476695" y="1628801"/>
            <a:ext cx="8020870" cy="202786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82563" lvl="1" indent="-182563" latinLnBrk="0">
              <a:lnSpc>
                <a:spcPct val="150000"/>
              </a:lnSpc>
              <a:buBlip>
                <a:blip r:embed="rId2"/>
              </a:buBlip>
              <a:tabLst>
                <a:tab pos="266700" algn="l"/>
              </a:tabLst>
            </a:pPr>
            <a:r>
              <a:rPr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Data Parallelism</a:t>
            </a:r>
            <a:r>
              <a:rPr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을 통한 </a:t>
            </a:r>
            <a:r>
              <a:rPr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Parameter-server Library </a:t>
            </a:r>
            <a:r>
              <a:rPr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개발</a:t>
            </a:r>
            <a:endParaRPr lang="en-US" altLang="ko-KR" sz="16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각 계층별 알고리즘과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SDN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기반 네트워크를 통합하기 위해 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Parameter-server library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제공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Server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는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신뢰성 및 </a:t>
            </a:r>
            <a:r>
              <a:rPr kumimoji="0" lang="ko-KR" altLang="en-US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확장성</a:t>
            </a: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을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보장하기 위해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Parameter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를 통하여 통신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스케쥴러는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worker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그룹에 작업 할당 및 진행 과정 감시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머신 러닝 알고리즘의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동시 병렬 처리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를 제공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234397" y="6102943"/>
            <a:ext cx="235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/>
              <a:t>&lt;Parameter-server </a:t>
            </a:r>
            <a:r>
              <a:rPr lang="ko-KR" altLang="en-US" dirty="0"/>
              <a:t>구조도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10231" y="5275417"/>
            <a:ext cx="1729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/>
              <a:t>&lt;Data parallelism&gt;</a:t>
            </a:r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5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26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28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29" name="AutoShape 9"/>
              <p:cNvSpPr>
                <a:spLocks noChangeArrowheads="1"/>
              </p:cNvSpPr>
              <p:nvPr/>
            </p:nvSpPr>
            <p:spPr bwMode="auto">
              <a:xfrm>
                <a:off x="833" y="1284"/>
                <a:ext cx="1111" cy="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27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lang="en-US" altLang="ko-KR" sz="1600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High </a:t>
              </a:r>
              <a:r>
                <a:rPr kumimoji="0" lang="en-US" altLang="ko-KR" sz="1600" b="1" dirty="0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Intelligence </a:t>
              </a:r>
              <a:r>
                <a:rPr lang="en-US" altLang="ko-KR" sz="1600" b="1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Layer</a:t>
              </a:r>
              <a:endParaRPr kumimoji="0" lang="ko-KR" altLang="en-US" sz="1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448684056" descr="EMB000003a016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56992"/>
            <a:ext cx="446169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439515192" descr="EMB000003a016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104417"/>
            <a:ext cx="4030361" cy="21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1" name="_x449836624" descr="DRW000003a0163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45" y="5661248"/>
            <a:ext cx="2024063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63" name="_x449835904" descr="DRW000003a0164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506" y="5661248"/>
            <a:ext cx="1377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065876" y="6102942"/>
            <a:ext cx="2076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dirty="0"/>
              <a:t>데이터 </a:t>
            </a:r>
            <a:r>
              <a:rPr lang="en-US" altLang="ko-KR" dirty="0"/>
              <a:t>D </a:t>
            </a:r>
            <a:r>
              <a:rPr lang="ko-KR" altLang="en-US" dirty="0"/>
              <a:t>분할 알고리즘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2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76698" y="1628800"/>
            <a:ext cx="5945339" cy="41623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SDN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기반 통신 인터페이스 구축을 위한 소프트웨어 정의 </a:t>
            </a:r>
            <a:r>
              <a:rPr kumimoji="0" lang="ko-KR" altLang="en-US" sz="1600" b="1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포워딩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기법 연구</a:t>
            </a:r>
            <a:endParaRPr kumimoji="0" lang="en-US" altLang="ko-KR" sz="16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>
                  <a:extLst/>
                </a:blip>
              </a:buBlip>
              <a:tabLst>
                <a:tab pos="201613" algn="l"/>
              </a:tabLst>
            </a:pP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기반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Edge computing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에서는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대량의 데이터와 트래픽이 발생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>
                  <a:extLst/>
                </a:blip>
              </a:buBlip>
              <a:tabLst>
                <a:tab pos="201613" algn="l"/>
              </a:tabLst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Edge computing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네트워크 환경 제어를 위해 단순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SDN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을 사용하면 다수의 문제점이 발생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플로우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엔트리 수 증가에 따른 </a:t>
            </a:r>
            <a:r>
              <a:rPr kumimoji="0" lang="ko-KR" altLang="en-US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플로우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테이블 관리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OpenFlow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프로토콜 변경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이 필요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OpenFlow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적용이 가능한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프로토콜 추가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필요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</a:pPr>
            <a:r>
              <a:rPr kumimoji="0" lang="ko-KR" altLang="en-US" sz="1300" dirty="0" err="1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플로우</a:t>
            </a:r>
            <a:r>
              <a:rPr kumimoji="0" lang="ko-KR" altLang="en-US" sz="13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테이블 사용을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최소화하는 </a:t>
            </a:r>
            <a:r>
              <a:rPr kumimoji="0" lang="ko-KR" altLang="en-US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포워딩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기법을 제안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코어 네트워크가 </a:t>
            </a: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노드의 네트워크 인터페이스를 지원하지 않아도 패킷 전달 가능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플로우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테이블의 크기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를 </a:t>
            </a:r>
            <a:r>
              <a:rPr kumimoji="0" lang="ko-KR" altLang="en-US" sz="13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축소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라우팅 오버헤드 효과적 감소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세부 연구 내용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19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24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26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27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5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25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en-US" altLang="ko-KR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Network Layer(SDN)</a:t>
              </a:r>
              <a:endParaRPr kumimoji="0" lang="ko-KR" altLang="en-US" sz="1600" b="1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477204" y="5899784"/>
            <a:ext cx="24849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>
                <a:solidFill>
                  <a:prstClr val="black"/>
                </a:solidFill>
              </a:rPr>
              <a:t>&lt;</a:t>
            </a:r>
            <a:r>
              <a:rPr lang="ko-KR" altLang="en-US" sz="1000" dirty="0">
                <a:solidFill>
                  <a:prstClr val="black"/>
                </a:solidFill>
              </a:rPr>
              <a:t>컨트롤러</a:t>
            </a:r>
            <a:r>
              <a:rPr lang="en-US" altLang="ko-KR" sz="1000" dirty="0">
                <a:solidFill>
                  <a:prstClr val="black"/>
                </a:solidFill>
              </a:rPr>
              <a:t>/</a:t>
            </a:r>
            <a:r>
              <a:rPr lang="ko-KR" altLang="en-US" sz="1000" dirty="0">
                <a:solidFill>
                  <a:prstClr val="black"/>
                </a:solidFill>
              </a:rPr>
              <a:t>스위치 구성 및 </a:t>
            </a:r>
            <a:r>
              <a:rPr lang="ko-KR" altLang="en-US" sz="1000" dirty="0" err="1">
                <a:solidFill>
                  <a:prstClr val="black"/>
                </a:solidFill>
              </a:rPr>
              <a:t>포워딩</a:t>
            </a:r>
            <a:r>
              <a:rPr lang="ko-KR" altLang="en-US" sz="1000" dirty="0">
                <a:solidFill>
                  <a:prstClr val="black"/>
                </a:solidFill>
              </a:rPr>
              <a:t> 과정</a:t>
            </a:r>
            <a:r>
              <a:rPr lang="en-US" altLang="ko-KR" sz="1000" dirty="0">
                <a:solidFill>
                  <a:prstClr val="black"/>
                </a:solidFill>
              </a:rPr>
              <a:t>&gt;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1025" name="_x321600816" descr="EMB000007101e9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68" y="1749055"/>
            <a:ext cx="2060849" cy="22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21600016" descr="EMB000007101e9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706" y="4106861"/>
            <a:ext cx="2593975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8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76699" y="1628800"/>
            <a:ext cx="8198990" cy="252028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효율적인 </a:t>
            </a:r>
            <a:r>
              <a:rPr kumimoji="0"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Flow rule 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관리를 위한 </a:t>
            </a:r>
            <a:r>
              <a:rPr kumimoji="0"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K-means 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기반 </a:t>
            </a:r>
            <a:r>
              <a:rPr kumimoji="0"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Timeout 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기법</a:t>
            </a:r>
            <a:endParaRPr kumimoji="0" lang="en-US" altLang="ko-KR" sz="16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>
                  <a:extLst/>
                </a:blip>
              </a:buBlip>
              <a:tabLst>
                <a:tab pos="201613" algn="l"/>
              </a:tabLst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SDN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에서 네트워크 트래픽은 정해진 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Flow rule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에 따라 전달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>
                  <a:extLst/>
                </a:blip>
              </a:buBlip>
              <a:tabLst>
                <a:tab pos="201613" algn="l"/>
              </a:tabLst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Flow rule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은 최대 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Idle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시간이 정해져 있고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Timeout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기준 시간은 </a:t>
            </a: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OpenFlow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네트워크에 고정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>
                  <a:extLst/>
                </a:blip>
              </a:buBlip>
              <a:tabLst>
                <a:tab pos="201613" algn="l"/>
              </a:tabLst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이로 인해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다양한 네트워크 상황을 고려하기 어려운 문제점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을 가짐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>
                  <a:extLst/>
                </a:blip>
              </a:buBlip>
              <a:tabLst>
                <a:tab pos="201613" algn="l"/>
              </a:tabLst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본 연구에서는 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Unsupervised learning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기반 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Clustering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기법을 통해 이를 해결함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K-means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알고리즘 사용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각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Flow rule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에 적합한 기준 시간 값 도출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시간 예측 모듈을 추가하여 학습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세부 연구 내용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19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24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26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27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5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25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en-US" altLang="ko-KR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Network Layer(SDN)</a:t>
              </a:r>
              <a:endParaRPr kumimoji="0" lang="ko-KR" altLang="en-US" sz="1600" b="1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549632" y="6085054"/>
            <a:ext cx="18004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>
                <a:solidFill>
                  <a:prstClr val="black"/>
                </a:solidFill>
              </a:rPr>
              <a:t>&lt;</a:t>
            </a:r>
            <a:r>
              <a:rPr lang="ko-KR" altLang="en-US" sz="1000" dirty="0">
                <a:solidFill>
                  <a:prstClr val="black"/>
                </a:solidFill>
              </a:rPr>
              <a:t>제안하는 </a:t>
            </a:r>
            <a:r>
              <a:rPr lang="en-US" altLang="ko-KR" sz="1000" dirty="0">
                <a:solidFill>
                  <a:prstClr val="black"/>
                </a:solidFill>
              </a:rPr>
              <a:t>Timeout </a:t>
            </a:r>
            <a:r>
              <a:rPr lang="ko-KR" altLang="en-US" sz="1000" dirty="0">
                <a:solidFill>
                  <a:prstClr val="black"/>
                </a:solidFill>
              </a:rPr>
              <a:t>기법</a:t>
            </a:r>
            <a:r>
              <a:rPr lang="en-US" altLang="ko-KR" sz="1000" dirty="0">
                <a:solidFill>
                  <a:prstClr val="black"/>
                </a:solidFill>
              </a:rPr>
              <a:t>&gt;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2049" name="_x321599376" descr="EMB000007101ea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71" y="4094335"/>
            <a:ext cx="2467109" cy="193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48819" y="6085054"/>
            <a:ext cx="1649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>
                <a:solidFill>
                  <a:prstClr val="black"/>
                </a:solidFill>
              </a:rPr>
              <a:t>&lt;</a:t>
            </a:r>
            <a:r>
              <a:rPr lang="ko-KR" altLang="en-US" sz="1000" dirty="0">
                <a:solidFill>
                  <a:prstClr val="black"/>
                </a:solidFill>
              </a:rPr>
              <a:t>패킷 간격에 따른 </a:t>
            </a:r>
            <a:r>
              <a:rPr lang="en-US" altLang="ko-KR" sz="1000" dirty="0">
                <a:solidFill>
                  <a:prstClr val="black"/>
                </a:solidFill>
              </a:rPr>
              <a:t>CDF&gt;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pic>
        <p:nvPicPr>
          <p:cNvPr id="2051" name="_x321601696" descr="EMB000007101ea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295" y="4149079"/>
            <a:ext cx="2597169" cy="17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_x321600256" descr="EMB000007101ea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47567"/>
            <a:ext cx="2664296" cy="193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82501" y="6085053"/>
            <a:ext cx="2013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>
                <a:solidFill>
                  <a:prstClr val="black"/>
                </a:solidFill>
              </a:rPr>
              <a:t>&lt;</a:t>
            </a:r>
            <a:r>
              <a:rPr lang="ko-KR" altLang="en-US" sz="1000" dirty="0" err="1">
                <a:solidFill>
                  <a:prstClr val="black"/>
                </a:solidFill>
              </a:rPr>
              <a:t>캐시기반</a:t>
            </a:r>
            <a:r>
              <a:rPr lang="ko-KR" altLang="en-US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>
                <a:solidFill>
                  <a:prstClr val="black"/>
                </a:solidFill>
              </a:rPr>
              <a:t>Timeout </a:t>
            </a:r>
            <a:r>
              <a:rPr lang="ko-KR" altLang="en-US" sz="1000" dirty="0" err="1">
                <a:solidFill>
                  <a:prstClr val="black"/>
                </a:solidFill>
              </a:rPr>
              <a:t>예측모듈</a:t>
            </a:r>
            <a:r>
              <a:rPr lang="en-US" altLang="ko-KR" sz="1000" dirty="0">
                <a:solidFill>
                  <a:prstClr val="black"/>
                </a:solidFill>
              </a:rPr>
              <a:t>&gt;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4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50191" y="5976491"/>
            <a:ext cx="216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pPr algn="ctr"/>
            <a:r>
              <a:rPr lang="en-US" altLang="ko-KR" sz="1000" dirty="0">
                <a:solidFill>
                  <a:prstClr val="black"/>
                </a:solidFill>
              </a:rPr>
              <a:t>&lt;Network Connectivity </a:t>
            </a:r>
            <a:r>
              <a:rPr lang="ko-KR" altLang="en-US" sz="1000" dirty="0">
                <a:solidFill>
                  <a:prstClr val="black"/>
                </a:solidFill>
              </a:rPr>
              <a:t>모델</a:t>
            </a:r>
            <a:r>
              <a:rPr lang="en-US" altLang="ko-KR" sz="1000" dirty="0">
                <a:solidFill>
                  <a:prstClr val="black"/>
                </a:solidFill>
              </a:rPr>
              <a:t>&gt;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76697" y="1632820"/>
            <a:ext cx="7839719" cy="260482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Multi-connectivity 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관리를 위한 기존 기술 및 </a:t>
            </a:r>
            <a:r>
              <a:rPr kumimoji="0"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Deep-learning 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기반 기술 비교 분석 연구</a:t>
            </a:r>
            <a:endParaRPr kumimoji="0" lang="en-US" altLang="ko-KR" sz="16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접근 네트워크 선택을 위한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Network Connectivity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모델은 주로 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MADM(Multiple Attribute Decision Making) </a:t>
            </a:r>
            <a:r>
              <a:rPr kumimoji="0" lang="ko-KR" altLang="en-US" sz="130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알고리즘</a:t>
            </a:r>
            <a:r>
              <a:rPr kumimoji="0" lang="ko-KR" altLang="en-US" sz="1300">
                <a:latin typeface="HY견고딕" pitchFamily="18" charset="-127"/>
                <a:ea typeface="HY견고딕" pitchFamily="18" charset="-127"/>
              </a:rPr>
              <a:t>이</a:t>
            </a:r>
            <a:r>
              <a:rPr kumimoji="0" lang="ko-KR" altLang="en-US" sz="13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사용됨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기존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MADM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알고리즘은 주관성이 너무 강해 이기종 노드 환경인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SDN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에 적용하기에는 적합하지 않음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Multi-connectivity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관리 기법에 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Deep-learning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알고리즘의 적용 가능성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을 연구함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SDN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의 안정적인 운용을 위한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효율적인 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Multi-connectivity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관리 알고리즘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연구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세부 연구 내용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19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24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26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27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5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25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en-US" altLang="ko-KR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Network Layer(SDN)</a:t>
              </a:r>
              <a:endParaRPr kumimoji="0" lang="ko-KR" altLang="en-US" sz="1600" b="1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pic>
        <p:nvPicPr>
          <p:cNvPr id="1025" name="_x629816768" descr="EMB00026e5026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98" y="4257857"/>
            <a:ext cx="3070746" cy="166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629814928" descr="EMB00026e50264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095" y="4220327"/>
            <a:ext cx="2472274" cy="170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580112" y="5971282"/>
            <a:ext cx="2209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pPr algn="ctr"/>
            <a:r>
              <a:rPr lang="en-US" altLang="ko-KR" sz="1000" dirty="0">
                <a:solidFill>
                  <a:prstClr val="black"/>
                </a:solidFill>
              </a:rPr>
              <a:t>&lt;MADM </a:t>
            </a:r>
            <a:r>
              <a:rPr lang="ko-KR" altLang="en-US" sz="1000" dirty="0">
                <a:solidFill>
                  <a:prstClr val="black"/>
                </a:solidFill>
              </a:rPr>
              <a:t>알고리즘 </a:t>
            </a:r>
            <a:r>
              <a:rPr lang="en-US" altLang="ko-KR" sz="1000" dirty="0">
                <a:solidFill>
                  <a:prstClr val="black"/>
                </a:solidFill>
              </a:rPr>
              <a:t>Flowchart&gt;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782167" y="5882788"/>
            <a:ext cx="2161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pPr algn="ctr"/>
            <a:r>
              <a:rPr lang="en-US" altLang="ko-KR" dirty="0">
                <a:solidFill>
                  <a:prstClr val="black"/>
                </a:solidFill>
              </a:rPr>
              <a:t>&lt;OMNET++ </a:t>
            </a:r>
            <a:r>
              <a:rPr lang="ko-KR" altLang="en-US" dirty="0">
                <a:solidFill>
                  <a:prstClr val="black"/>
                </a:solidFill>
              </a:rPr>
              <a:t>모델 구조</a:t>
            </a:r>
            <a:r>
              <a:rPr lang="en-US" altLang="ko-KR" dirty="0">
                <a:solidFill>
                  <a:prstClr val="black"/>
                </a:solidFill>
              </a:rPr>
              <a:t>&gt;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76697" y="1632820"/>
            <a:ext cx="7839719" cy="260482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핵심 기술 </a:t>
            </a:r>
            <a:r>
              <a:rPr kumimoji="0"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Component 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간 성능 평가를 위한 시뮬레이션 구축</a:t>
            </a:r>
            <a:endParaRPr kumimoji="0" lang="en-US" altLang="ko-KR" sz="16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각 차년도 연구 알고리즘의 성능 평가를 위한 시뮬레이션 필요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</a:pPr>
            <a:r>
              <a:rPr kumimoji="0" lang="en-US" altLang="ko-KR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OMNeT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++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기반 네트워크 토폴로지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시뮬레이션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구현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</a:pP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초연결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 </a:t>
            </a: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시스템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지능화 프레임워크 분석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및 평가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테스트베드에 적용 전 알고리즘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성능 제고 방안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을 연구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세부 연구 내용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19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24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26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27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5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25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테스트베드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314154048" descr="EMB00001da85a8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359104"/>
            <a:ext cx="3122512" cy="178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1" name="_x314151888" descr="EMB00001da85a8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794" y="4221088"/>
            <a:ext cx="312166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319663" y="6084212"/>
            <a:ext cx="235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/>
              <a:t>&lt;OMNET++ </a:t>
            </a:r>
            <a:r>
              <a:rPr lang="ko-KR" altLang="en-US" dirty="0"/>
              <a:t>기반 시뮬레이션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5" name="_x314153568" descr="EMB00001da85a8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2" y="3356992"/>
            <a:ext cx="4165784" cy="23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7" name="_x314154448" descr="EMB00001da85a8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26" y="5265531"/>
            <a:ext cx="2905259" cy="10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7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76697" y="1632820"/>
            <a:ext cx="7839719" cy="260482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실증적 성능평가를 위한 테스트베드 구축</a:t>
            </a:r>
            <a:endParaRPr kumimoji="0" lang="en-US" altLang="ko-KR" sz="16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</a:pP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노드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기반 아파치 </a:t>
            </a: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스파크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클러스터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테스트베드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구축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구축된 테스트베드에 연구된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핵심 알고리즘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적용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</a:pP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분산 정보 수집 및 </a:t>
            </a: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전처리를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위한 </a:t>
            </a:r>
            <a:r>
              <a:rPr kumimoji="0" lang="en-US" altLang="ko-KR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게이트웨이</a:t>
            </a:r>
            <a:r>
              <a:rPr kumimoji="0" lang="ko-KR" altLang="en-US" sz="13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개발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Workload</a:t>
            </a:r>
            <a:r>
              <a:rPr kumimoji="0" lang="ko-KR" altLang="en-US" sz="13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의 부하 분산  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노드의 자원을 효율적으로 관리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세부 연구 내용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19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24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26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27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5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25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테스트베드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110343" y="6083024"/>
            <a:ext cx="272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ko-KR" altLang="en-US" dirty="0" err="1"/>
              <a:t>스파크</a:t>
            </a:r>
            <a:r>
              <a:rPr lang="ko-KR" altLang="en-US" dirty="0"/>
              <a:t> 기반 테스트베드 구축 예시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5" name="_x308687352" descr="EMB00001da85a9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37" y="3475126"/>
            <a:ext cx="3023606" cy="148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7" name="_x308685352" descr="EMB00001da85a9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16832"/>
            <a:ext cx="3208222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9" name="_x308686232" descr="EMB00001da85a9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55" y="4077072"/>
            <a:ext cx="407977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" name="_x308685352" descr="EMB00001da85a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52" y="5002256"/>
            <a:ext cx="3074992" cy="165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334764" y="3778225"/>
            <a:ext cx="2274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/>
              <a:t>&lt;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 err="1"/>
              <a:t>게이트웨이</a:t>
            </a:r>
            <a:r>
              <a:rPr lang="ko-KR" altLang="en-US" dirty="0"/>
              <a:t> 기능구성도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4189780" y="4857760"/>
            <a:ext cx="739410" cy="285752"/>
          </a:xfrm>
          <a:prstGeom prst="rightArrow">
            <a:avLst>
              <a:gd name="adj1" fmla="val 50000"/>
              <a:gd name="adj2" fmla="val 6505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1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연구 일정 및 최종 결과물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308704"/>
              </p:ext>
            </p:extLst>
          </p:nvPr>
        </p:nvGraphicFramePr>
        <p:xfrm>
          <a:off x="107504" y="1419337"/>
          <a:ext cx="8928992" cy="45163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92088"/>
                <a:gridCol w="4680520"/>
                <a:gridCol w="864096"/>
                <a:gridCol w="864096"/>
                <a:gridCol w="864096"/>
                <a:gridCol w="864096"/>
              </a:tblGrid>
              <a:tr h="1352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Layer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Subject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200" kern="0" spc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200" kern="0" spc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200" kern="0" spc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r>
                        <a:rPr lang="ko-KR" altLang="en-US" sz="1200" kern="0" spc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372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Low layer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IoT</a:t>
                      </a: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kern="0" spc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환경에서 대용량 스트림 데이터를 위한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병합 기법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4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(Data merging algorithm for Large-scale stream data)</a:t>
                      </a:r>
                      <a:endParaRPr lang="ko-KR" altLang="en-US" sz="1200" kern="0" spc="-4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경량화 추론 엔진 구조 </a:t>
                      </a:r>
                      <a:r>
                        <a:rPr lang="ko-KR" alt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설계 </a:t>
                      </a:r>
                      <a:r>
                        <a:rPr lang="en-US" altLang="ko-KR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Lightweight Inference engine)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ko-KR" altLang="en-US" sz="14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ko-KR" altLang="en-US" sz="14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ko-KR" altLang="en-US" sz="14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1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실시간 지능화 서비스를 위한 </a:t>
                      </a:r>
                      <a:r>
                        <a:rPr lang="ko-KR" alt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추론 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알고리즘 선별 기법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(Automatic Inference Algorithm selection 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37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Middle layer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실시간 </a:t>
                      </a:r>
                      <a:r>
                        <a:rPr lang="ko-KR" altLang="en-US" sz="1200" kern="0" spc="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스트림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데이터 분산 </a:t>
                      </a:r>
                      <a:r>
                        <a:rPr lang="ko-KR" altLang="en-US" sz="1200" kern="0" spc="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클러스터링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기법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(Clustering algorithm)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Middle layer </a:t>
                      </a:r>
                      <a:r>
                        <a:rPr lang="ko-KR" altLang="en-US" sz="1200" kern="0" spc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노드에 특화된 분산 모델링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Data distribution modeling)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유동적 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시공간 이벤트 감지를 위한 </a:t>
                      </a: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Dynamic MRF </a:t>
                      </a:r>
                      <a:r>
                        <a:rPr lang="ko-KR" altLang="en-US" sz="1200" kern="0" spc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모델링 기술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(Dynamic MRF modeling)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군집 </a:t>
                      </a:r>
                      <a:r>
                        <a:rPr lang="ko-KR" altLang="en-US" sz="1200" kern="0" spc="0" dirty="0" err="1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노드환경을</a:t>
                      </a:r>
                      <a:r>
                        <a:rPr lang="ko-KR" alt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위한 파인 </a:t>
                      </a:r>
                      <a:r>
                        <a:rPr lang="ko-KR" altLang="en-US" sz="1200" kern="0" spc="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그레인드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온톨로지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구조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(Fine-grained Ontology)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en-US" sz="14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2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연구 일정 및 최종 결과물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779292"/>
              </p:ext>
            </p:extLst>
          </p:nvPr>
        </p:nvGraphicFramePr>
        <p:xfrm>
          <a:off x="708844" y="5373216"/>
          <a:ext cx="771520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3879"/>
                <a:gridCol w="1393879"/>
                <a:gridCol w="1393879"/>
                <a:gridCol w="1589347"/>
                <a:gridCol w="1198411"/>
                <a:gridCol w="745805"/>
              </a:tblGrid>
              <a:tr h="2268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결과물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특허출원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국제학술대회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국제저널</a:t>
                      </a:r>
                      <a:r>
                        <a:rPr lang="en-US" altLang="ko-KR" sz="1200" dirty="0" smtClean="0"/>
                        <a:t>(SCIE</a:t>
                      </a:r>
                      <a:r>
                        <a:rPr lang="ko-KR" altLang="en-US" sz="1200" smtClean="0"/>
                        <a:t>급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기술문서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비고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82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55871"/>
              </p:ext>
            </p:extLst>
          </p:nvPr>
        </p:nvGraphicFramePr>
        <p:xfrm>
          <a:off x="107504" y="1412776"/>
          <a:ext cx="8928992" cy="3476532"/>
        </p:xfrm>
        <a:graphic>
          <a:graphicData uri="http://schemas.openxmlformats.org/drawingml/2006/table">
            <a:tbl>
              <a:tblPr/>
              <a:tblGrid>
                <a:gridCol w="792088"/>
                <a:gridCol w="4680520"/>
                <a:gridCol w="864096"/>
                <a:gridCol w="864096"/>
                <a:gridCol w="864096"/>
                <a:gridCol w="864096"/>
              </a:tblGrid>
              <a:tr h="1352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Layer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Subject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2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High layer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Parallel hyperplane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기법을 이용한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저전력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SVM 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연구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Support Vector Machine)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32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Data Parallelism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을 통한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Parameter-server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Library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Parameter-server architecture)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2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SDN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SDN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기반 통신 인터페이스 구축을 위한 소프트웨어 정의 포워딩 기법 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연구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Forwarding algorithm)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1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효율적인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Flow rule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관리를 위한 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K-means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기반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Timeout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기법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Timeout algorithm)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dirty="0"/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/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/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dirty="0"/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3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Multi-connectivity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관리를 위한 기존 기술 및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Deep-learning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기반 기술 비교 분석 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연구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Multi-connectivity using Deep-learning)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 dirty="0"/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/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0" spc="0" dirty="0" smtClean="0">
                          <a:effectLst/>
                        </a:rPr>
                        <a:t>●</a:t>
                      </a:r>
                      <a:endParaRPr lang="ko-KR" altLang="en-US" sz="1200"/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83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참여 </a:t>
            </a:r>
            <a:r>
              <a:rPr lang="ko-KR" alt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인력표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24829"/>
              </p:ext>
            </p:extLst>
          </p:nvPr>
        </p:nvGraphicFramePr>
        <p:xfrm>
          <a:off x="107504" y="1392728"/>
          <a:ext cx="8928991" cy="45163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92088"/>
                <a:gridCol w="4680520"/>
                <a:gridCol w="3456383"/>
              </a:tblGrid>
              <a:tr h="1352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Layer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Subject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Research worker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62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Low </a:t>
                      </a: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layer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(7)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IoT</a:t>
                      </a: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kern="0" spc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환경에서 대용량 스트림 데이터를 위한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병합 기법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4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(Data merging algorithm for Large-scale stream data)</a:t>
                      </a:r>
                      <a:endParaRPr lang="ko-KR" altLang="en-US" sz="1200" kern="0" spc="-4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Touqir</a:t>
                      </a: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</a:t>
                      </a: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Inference algorithm using bipartite graph</a:t>
                      </a: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), </a:t>
                      </a:r>
                      <a:r>
                        <a:rPr lang="ko-KR" altLang="en-US" sz="1200" b="1" kern="0" spc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강평</a:t>
                      </a:r>
                      <a:r>
                        <a:rPr lang="en-US" altLang="ko-KR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(Inference engine), </a:t>
                      </a:r>
                      <a:r>
                        <a:rPr lang="ko-KR" altLang="en-US" sz="1200" b="1" kern="0" spc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신진영</a:t>
                      </a:r>
                      <a:r>
                        <a:rPr lang="en-US" altLang="ko-KR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(Data merging)</a:t>
                      </a:r>
                      <a:endParaRPr lang="en-US" sz="1200" kern="0" spc="0" dirty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Experiment with Raspberry pi : </a:t>
                      </a:r>
                      <a:r>
                        <a:rPr lang="ko-KR" altLang="en-US" sz="1200" b="1" kern="0" spc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서신</a:t>
                      </a: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1" kern="0" spc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동박문</a:t>
                      </a: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1" kern="0" spc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왕발</a:t>
                      </a: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1" kern="0" spc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유성빈</a:t>
                      </a:r>
                      <a:endParaRPr lang="ko-KR" altLang="en-US" sz="1200" b="1" kern="0" spc="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경량화 추론 엔진 구조 </a:t>
                      </a:r>
                      <a:r>
                        <a:rPr lang="ko-KR" alt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설계 </a:t>
                      </a:r>
                      <a:r>
                        <a:rPr lang="en-US" altLang="ko-KR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Lightweight Inference engine)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81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실시간 지능화 서비스를 위한 </a:t>
                      </a:r>
                      <a:r>
                        <a:rPr lang="ko-KR" alt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추론 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알고리즘 선별 기법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(Automatic Inference Algorithm selection 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1337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Middle </a:t>
                      </a: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layer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(7)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실시간 </a:t>
                      </a:r>
                      <a:r>
                        <a:rPr lang="ko-KR" altLang="en-US" sz="1200" kern="0" spc="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스트림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데이터 분산 </a:t>
                      </a:r>
                      <a:r>
                        <a:rPr lang="ko-KR" altLang="en-US" sz="1200" kern="0" spc="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클러스터링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기법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(Clustering algorithm)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김경태</a:t>
                      </a: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</a:t>
                      </a: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Project leader/Clustering),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Sam</a:t>
                      </a: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</a:t>
                      </a: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Context awareness using PSO), 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Hai</a:t>
                      </a: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</a:t>
                      </a: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Load balancing using G-ACO), 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송병후</a:t>
                      </a: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</a:t>
                      </a: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Find-Grained Ontology using Weighted Predicate Tree</a:t>
                      </a:r>
                      <a:r>
                        <a:rPr 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), </a:t>
                      </a:r>
                      <a:r>
                        <a:rPr lang="ko-KR" altLang="en-US" sz="1200" b="1" kern="0" spc="-1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김종혁</a:t>
                      </a: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Data distribution), </a:t>
                      </a:r>
                      <a:r>
                        <a:rPr lang="ko-KR" altLang="en-US" sz="1200" b="1" kern="0" spc="-1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정상훈</a:t>
                      </a: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Dynamic MRF), </a:t>
                      </a:r>
                      <a:r>
                        <a:rPr lang="ko-KR" altLang="en-US" sz="1200" b="1" kern="0" spc="-1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이현빈</a:t>
                      </a:r>
                      <a:r>
                        <a:rPr lang="en-US" altLang="ko-KR" sz="1200" kern="0" spc="-1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-1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Clustering)</a:t>
                      </a:r>
                      <a:endParaRPr lang="en-US" sz="1200" kern="0" spc="-1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Middle layer </a:t>
                      </a:r>
                      <a:r>
                        <a:rPr lang="ko-KR" altLang="en-US" sz="1200" kern="0" spc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노드에 특화된 분산 모델링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Data distribution modeling)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유동적 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시공간 이벤트 감지를 위한 </a:t>
                      </a: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Dynamic MRF </a:t>
                      </a:r>
                      <a:r>
                        <a:rPr lang="ko-KR" altLang="en-US" sz="1200" kern="0" spc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모델링 기술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(Dynamic MRF modeling)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9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군집 </a:t>
                      </a:r>
                      <a:r>
                        <a:rPr lang="ko-KR" altLang="en-US" sz="1200" kern="0" spc="0" dirty="0" err="1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노드환경을</a:t>
                      </a:r>
                      <a:r>
                        <a:rPr lang="ko-KR" altLang="en-US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위한 파인 </a:t>
                      </a:r>
                      <a:r>
                        <a:rPr lang="ko-KR" altLang="en-US" sz="1200" kern="0" spc="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그레인드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200" kern="0" spc="0" dirty="0" err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온톨로지</a:t>
                      </a:r>
                      <a:r>
                        <a:rPr lang="ko-KR" altLang="en-US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구조 연구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(Fine-grained Ontology)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0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24209" y="5344579"/>
            <a:ext cx="8136904" cy="8207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24209" y="4192451"/>
            <a:ext cx="8136904" cy="8207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black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24209" y="3253811"/>
            <a:ext cx="8136904" cy="60723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2348880"/>
            <a:ext cx="8136904" cy="5760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black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55576" y="1400193"/>
            <a:ext cx="8136904" cy="5886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91119"/>
            <a:ext cx="4618856" cy="5318201"/>
          </a:xfrm>
        </p:spPr>
        <p:txBody>
          <a:bodyPr/>
          <a:lstStyle/>
          <a:p>
            <a:pPr marL="179388" indent="-179388" latinLnBrk="0">
              <a:lnSpc>
                <a:spcPct val="150000"/>
              </a:lnSpc>
              <a:buBlip>
                <a:blip r:embed="rId2"/>
              </a:buBlip>
              <a:tabLst>
                <a:tab pos="201613" algn="l"/>
              </a:tabLst>
            </a:pPr>
            <a:r>
              <a:rPr lang="en-US" altLang="ko-KR" sz="1600" b="1" dirty="0"/>
              <a:t>Low </a:t>
            </a:r>
            <a:r>
              <a:rPr lang="en-US" altLang="ko-KR" sz="1600" b="1" dirty="0" smtClean="0"/>
              <a:t>Intelligence </a:t>
            </a:r>
            <a:r>
              <a:rPr lang="en-US" altLang="ko-KR" sz="1600" b="1" dirty="0"/>
              <a:t>Layer</a:t>
            </a:r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lang="en-US" altLang="ko-KR" sz="1000" dirty="0" err="1" smtClean="0"/>
              <a:t>IoT</a:t>
            </a:r>
            <a:r>
              <a:rPr lang="en-US" altLang="ko-KR" sz="1000" dirty="0" smtClean="0"/>
              <a:t> </a:t>
            </a:r>
            <a:r>
              <a:rPr lang="ko-KR" altLang="en-US" sz="1000" dirty="0"/>
              <a:t>환경에서 대용량 </a:t>
            </a:r>
            <a:r>
              <a:rPr lang="ko-KR" altLang="en-US" sz="1000" dirty="0" err="1"/>
              <a:t>스트림</a:t>
            </a:r>
            <a:r>
              <a:rPr lang="ko-KR" altLang="en-US" sz="1000" dirty="0"/>
              <a:t> 데이터를 위한 데이터 병합 </a:t>
            </a:r>
            <a:r>
              <a:rPr lang="ko-KR" altLang="en-US" sz="1000"/>
              <a:t>기법 </a:t>
            </a:r>
            <a:r>
              <a:rPr lang="ko-KR" altLang="en-US" sz="1000" smtClean="0"/>
              <a:t>연구</a:t>
            </a:r>
            <a:endParaRPr lang="en-US" altLang="ko-KR" sz="1000" dirty="0" smtClean="0"/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lang="ko-KR" altLang="en-US" sz="1000" dirty="0"/>
              <a:t>실시간 지능화 서비스를 위한 추론 알고리즘 선별 기법 </a:t>
            </a:r>
            <a:r>
              <a:rPr lang="ko-KR" altLang="en-US" sz="1000" dirty="0" smtClean="0"/>
              <a:t>연구</a:t>
            </a:r>
            <a:endParaRPr lang="en-US" altLang="ko-KR" sz="1000" dirty="0"/>
          </a:p>
          <a:p>
            <a:pPr marL="179388" indent="-179388" latinLnBrk="0">
              <a:lnSpc>
                <a:spcPct val="150000"/>
              </a:lnSpc>
              <a:buBlip>
                <a:blip r:embed="rId2"/>
              </a:buBlip>
              <a:tabLst>
                <a:tab pos="201613" algn="l"/>
              </a:tabLst>
            </a:pPr>
            <a:r>
              <a:rPr lang="en-US" altLang="ko-KR" sz="1600" b="1" dirty="0"/>
              <a:t>Middle </a:t>
            </a:r>
            <a:r>
              <a:rPr lang="en-US" altLang="ko-KR" sz="1600" b="1" dirty="0" smtClean="0"/>
              <a:t>Intelligence </a:t>
            </a:r>
            <a:r>
              <a:rPr lang="en-US" altLang="ko-KR" sz="1600" b="1" dirty="0"/>
              <a:t>Layer</a:t>
            </a:r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lang="ko-KR" altLang="en-US" sz="1000" dirty="0"/>
              <a:t>실시간 </a:t>
            </a:r>
            <a:r>
              <a:rPr lang="ko-KR" altLang="en-US" sz="1000" dirty="0" err="1"/>
              <a:t>스트림</a:t>
            </a:r>
            <a:r>
              <a:rPr lang="ko-KR" altLang="en-US" sz="1000" dirty="0"/>
              <a:t> 데이터 분산 </a:t>
            </a:r>
            <a:r>
              <a:rPr lang="ko-KR" altLang="en-US" sz="1000" dirty="0" err="1"/>
              <a:t>클러스터링</a:t>
            </a:r>
            <a:r>
              <a:rPr lang="ko-KR" altLang="en-US" sz="1000" dirty="0"/>
              <a:t> 기법 연구</a:t>
            </a:r>
            <a:endParaRPr lang="en-US" altLang="ko-KR" sz="1000" dirty="0"/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lang="en-US" altLang="ko-KR" sz="1000" dirty="0"/>
              <a:t>Middle layer </a:t>
            </a:r>
            <a:r>
              <a:rPr lang="ko-KR" altLang="en-US" sz="1000" dirty="0" err="1"/>
              <a:t>노드에</a:t>
            </a:r>
            <a:r>
              <a:rPr lang="ko-KR" altLang="en-US" sz="1000" dirty="0"/>
              <a:t> 특화된 분산 모델링 연구</a:t>
            </a:r>
            <a:endParaRPr lang="en-US" altLang="ko-KR" sz="1000" dirty="0"/>
          </a:p>
          <a:p>
            <a:pPr marL="179388" indent="-179388" latinLnBrk="0">
              <a:lnSpc>
                <a:spcPct val="150000"/>
              </a:lnSpc>
              <a:buBlip>
                <a:blip r:embed="rId2"/>
              </a:buBlip>
              <a:tabLst>
                <a:tab pos="201613" algn="l"/>
              </a:tabLst>
            </a:pPr>
            <a:r>
              <a:rPr lang="en-US" altLang="ko-KR" sz="1600" b="1" dirty="0"/>
              <a:t>High </a:t>
            </a:r>
            <a:r>
              <a:rPr lang="en-US" altLang="ko-KR" sz="1600" b="1" dirty="0" smtClean="0"/>
              <a:t>Intelligence </a:t>
            </a:r>
            <a:r>
              <a:rPr lang="en-US" altLang="ko-KR" sz="1600" b="1" dirty="0"/>
              <a:t>Layer</a:t>
            </a:r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lang="en-US" altLang="ko-KR" sz="1000" dirty="0"/>
              <a:t>Parallel hyperplane </a:t>
            </a:r>
            <a:r>
              <a:rPr lang="ko-KR" altLang="en-US" sz="1000" dirty="0"/>
              <a:t>기법을 이용한 저전력 </a:t>
            </a:r>
            <a:r>
              <a:rPr lang="en-US" altLang="ko-KR" sz="1000" dirty="0"/>
              <a:t>SVM </a:t>
            </a:r>
            <a:r>
              <a:rPr lang="ko-KR" altLang="en-US" sz="1000" smtClean="0"/>
              <a:t>연구</a:t>
            </a:r>
            <a:endParaRPr lang="en-US" altLang="ko-KR" sz="1000" dirty="0" smtClean="0"/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endParaRPr lang="en-US" altLang="ko-KR" sz="1000" dirty="0"/>
          </a:p>
          <a:p>
            <a:pPr marL="179388" indent="-179388" latinLnBrk="0">
              <a:lnSpc>
                <a:spcPct val="150000"/>
              </a:lnSpc>
              <a:buBlip>
                <a:blip r:embed="rId2"/>
              </a:buBlip>
              <a:tabLst>
                <a:tab pos="201613" algn="l"/>
              </a:tabLst>
            </a:pPr>
            <a:r>
              <a:rPr lang="en-US" altLang="ko-KR" sz="1600" b="1" dirty="0" smtClean="0"/>
              <a:t>Network </a:t>
            </a:r>
            <a:r>
              <a:rPr lang="en-US" altLang="ko-KR" sz="1600" b="1" dirty="0"/>
              <a:t>Layer</a:t>
            </a:r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lang="en-US" altLang="ko-KR" sz="1000" dirty="0"/>
              <a:t>SDN</a:t>
            </a:r>
            <a:r>
              <a:rPr lang="ko-KR" altLang="en-US" sz="1000" dirty="0"/>
              <a:t>기반 통신 인터페이스 구축을 위한 소프트웨어 정의 </a:t>
            </a:r>
            <a:r>
              <a:rPr lang="ko-KR" altLang="en-US" sz="1000" dirty="0" err="1"/>
              <a:t>포워딩</a:t>
            </a:r>
            <a:r>
              <a:rPr lang="ko-KR" altLang="en-US" sz="1000" dirty="0"/>
              <a:t> 기법 연구</a:t>
            </a:r>
            <a:endParaRPr lang="en-US" altLang="ko-KR" sz="1000" dirty="0"/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lang="ko-KR" altLang="en-US" sz="1000" dirty="0"/>
              <a:t>효율적인 </a:t>
            </a:r>
            <a:r>
              <a:rPr lang="en-US" altLang="ko-KR" sz="1000" dirty="0"/>
              <a:t>Flow rule </a:t>
            </a:r>
            <a:r>
              <a:rPr lang="ko-KR" altLang="en-US" sz="1000" dirty="0"/>
              <a:t>관리를 위한 </a:t>
            </a:r>
            <a:r>
              <a:rPr lang="en-US" altLang="ko-KR" sz="1000" dirty="0"/>
              <a:t>K-means </a:t>
            </a:r>
            <a:r>
              <a:rPr lang="ko-KR" altLang="en-US" sz="1000" dirty="0"/>
              <a:t>기반 </a:t>
            </a:r>
            <a:r>
              <a:rPr lang="en-US" altLang="ko-KR" sz="1000" dirty="0"/>
              <a:t>Timeout </a:t>
            </a:r>
            <a:r>
              <a:rPr lang="ko-KR" altLang="en-US" sz="1000" dirty="0"/>
              <a:t>기법</a:t>
            </a:r>
            <a:endParaRPr lang="en-US" altLang="ko-KR" sz="1000" dirty="0"/>
          </a:p>
          <a:p>
            <a:pPr marL="179388" lvl="0" indent="-179388" latinLnBrk="0">
              <a:lnSpc>
                <a:spcPct val="150000"/>
              </a:lnSpc>
              <a:buBlip>
                <a:blip r:embed="rId2"/>
              </a:buBlip>
              <a:tabLst>
                <a:tab pos="201613" algn="l"/>
              </a:tabLst>
            </a:pPr>
            <a:r>
              <a:rPr lang="en-US" altLang="ko-KR" sz="1600" b="1" dirty="0" smtClean="0">
                <a:solidFill>
                  <a:prstClr val="black"/>
                </a:solidFill>
              </a:rPr>
              <a:t>Testing and Application</a:t>
            </a:r>
            <a:endParaRPr lang="en-US" altLang="ko-KR" sz="1600" b="1" dirty="0">
              <a:solidFill>
                <a:prstClr val="black"/>
              </a:solidFill>
            </a:endParaRPr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lang="ko-KR" altLang="en-US" sz="1000" dirty="0">
                <a:solidFill>
                  <a:prstClr val="black"/>
                </a:solidFill>
              </a:rPr>
              <a:t>핵심 기술 </a:t>
            </a:r>
            <a:r>
              <a:rPr lang="en-US" altLang="ko-KR" sz="1000" dirty="0">
                <a:solidFill>
                  <a:prstClr val="black"/>
                </a:solidFill>
              </a:rPr>
              <a:t>Component </a:t>
            </a:r>
            <a:r>
              <a:rPr lang="ko-KR" altLang="en-US" sz="1000" dirty="0">
                <a:solidFill>
                  <a:prstClr val="black"/>
                </a:solidFill>
              </a:rPr>
              <a:t>간 성능 평가를 위한 시뮬레이션 구축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lang="ko-KR" altLang="en-US" sz="1000" dirty="0">
                <a:solidFill>
                  <a:prstClr val="black"/>
                </a:solidFill>
              </a:rPr>
              <a:t>실증적 성능평가를 위한 테스트 베드 구축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marL="179388" lvl="0" indent="-179388" latinLnBrk="0">
              <a:lnSpc>
                <a:spcPct val="150000"/>
              </a:lnSpc>
              <a:buBlip>
                <a:blip r:embed="rId2"/>
              </a:buBlip>
              <a:tabLst>
                <a:tab pos="201613" algn="l"/>
              </a:tabLst>
            </a:pPr>
            <a:endParaRPr lang="en-US" altLang="ko-KR" sz="1600" b="1" dirty="0">
              <a:solidFill>
                <a:prstClr val="black"/>
              </a:solidFill>
            </a:endParaRPr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endParaRPr lang="en-US" altLang="ko-KR" sz="1000" dirty="0"/>
          </a:p>
          <a:p>
            <a:pPr marL="636588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endParaRPr lang="en-US" altLang="ko-KR" sz="10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124956" y="1390668"/>
            <a:ext cx="4271580" cy="491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2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맑은 고딕" pitchFamily="50" charset="-127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맑은 고딕" pitchFamily="50" charset="-127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lang="ko-KR" altLang="en-US" sz="1000" dirty="0"/>
              <a:t>경량화 추론 엔진 구조 설계</a:t>
            </a:r>
            <a:endParaRPr kumimoji="0" lang="en-US" altLang="ko-KR" sz="1000" dirty="0">
              <a:solidFill>
                <a:prstClr val="black"/>
              </a:solidFill>
            </a:endParaRPr>
          </a:p>
          <a:p>
            <a:pPr marL="0" indent="0" latinLnBrk="0">
              <a:lnSpc>
                <a:spcPct val="150000"/>
              </a:lnSpc>
              <a:buNone/>
              <a:tabLst>
                <a:tab pos="201613" algn="l"/>
              </a:tabLst>
            </a:pPr>
            <a:endParaRPr kumimoji="0" lang="en-US" altLang="ko-KR" sz="1000" b="1" dirty="0" smtClean="0">
              <a:solidFill>
                <a:prstClr val="black"/>
              </a:solidFill>
            </a:endParaRPr>
          </a:p>
          <a:p>
            <a:pPr marL="0" indent="0" latinLnBrk="0">
              <a:lnSpc>
                <a:spcPct val="150000"/>
              </a:lnSpc>
              <a:buNone/>
              <a:tabLst>
                <a:tab pos="201613" algn="l"/>
              </a:tabLst>
            </a:pPr>
            <a:endParaRPr kumimoji="0" lang="en-US" altLang="ko-KR" sz="1000" b="1" dirty="0">
              <a:solidFill>
                <a:prstClr val="black"/>
              </a:solidFill>
            </a:endParaRPr>
          </a:p>
          <a:p>
            <a:pPr marL="72000" lvl="1" indent="-179388" latinLnBrk="0">
              <a:lnSpc>
                <a:spcPct val="150000"/>
              </a:lnSpc>
              <a:buFont typeface="Arial" charset="0"/>
              <a:buBlip>
                <a:blip r:embed="rId3"/>
              </a:buBlip>
              <a:tabLst>
                <a:tab pos="201613" algn="l"/>
              </a:tabLst>
            </a:pPr>
            <a:endParaRPr kumimoji="0" lang="en-US" altLang="ko-KR" sz="600" dirty="0">
              <a:solidFill>
                <a:prstClr val="black"/>
              </a:solidFill>
            </a:endParaRPr>
          </a:p>
          <a:p>
            <a:pPr marL="72000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000" dirty="0">
                <a:solidFill>
                  <a:prstClr val="black"/>
                </a:solidFill>
              </a:rPr>
              <a:t>상황 인지를 위한 파인 </a:t>
            </a:r>
            <a:r>
              <a:rPr kumimoji="0" lang="ko-KR" altLang="en-US" sz="1000" dirty="0" err="1">
                <a:solidFill>
                  <a:prstClr val="black"/>
                </a:solidFill>
              </a:rPr>
              <a:t>그레인드</a:t>
            </a:r>
            <a:r>
              <a:rPr kumimoji="0" lang="ko-KR" altLang="en-US" sz="1000" dirty="0">
                <a:solidFill>
                  <a:prstClr val="black"/>
                </a:solidFill>
              </a:rPr>
              <a:t> </a:t>
            </a:r>
            <a:r>
              <a:rPr kumimoji="0" lang="ko-KR" altLang="en-US" sz="1000" dirty="0" err="1">
                <a:solidFill>
                  <a:prstClr val="black"/>
                </a:solidFill>
              </a:rPr>
              <a:t>온톨로지</a:t>
            </a:r>
            <a:r>
              <a:rPr kumimoji="0" lang="ko-KR" altLang="en-US" sz="1000" dirty="0">
                <a:solidFill>
                  <a:prstClr val="black"/>
                </a:solidFill>
              </a:rPr>
              <a:t> 구조 연구</a:t>
            </a:r>
            <a:endParaRPr kumimoji="0" lang="en-US" altLang="ko-KR" sz="1000" dirty="0">
              <a:solidFill>
                <a:prstClr val="black"/>
              </a:solidFill>
            </a:endParaRPr>
          </a:p>
          <a:p>
            <a:pPr marL="72000" lvl="1" indent="-179388" latinLnBrk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000" dirty="0">
                <a:solidFill>
                  <a:prstClr val="black"/>
                </a:solidFill>
              </a:rPr>
              <a:t>상황인식 및 상태 변화에 따른 계층적 상황 모델링 연구</a:t>
            </a:r>
            <a:endParaRPr kumimoji="0" lang="en-US" altLang="ko-KR" sz="1000" dirty="0">
              <a:solidFill>
                <a:prstClr val="black"/>
              </a:solidFill>
            </a:endParaRPr>
          </a:p>
          <a:p>
            <a:pPr marL="72000" lvl="1" indent="0" latinLnBrk="0">
              <a:lnSpc>
                <a:spcPct val="150000"/>
              </a:lnSpc>
              <a:buFont typeface="Arial" charset="0"/>
              <a:buNone/>
              <a:tabLst>
                <a:tab pos="201613" algn="l"/>
              </a:tabLst>
            </a:pPr>
            <a:endParaRPr kumimoji="0" lang="en-US" altLang="ko-KR" sz="800" dirty="0">
              <a:solidFill>
                <a:prstClr val="black"/>
              </a:solidFill>
            </a:endParaRPr>
          </a:p>
          <a:p>
            <a:pPr marL="72000" lvl="1" indent="0" latinLnBrk="0">
              <a:lnSpc>
                <a:spcPct val="150000"/>
              </a:lnSpc>
              <a:buFont typeface="Arial" charset="0"/>
              <a:buNone/>
              <a:tabLst>
                <a:tab pos="201613" algn="l"/>
              </a:tabLst>
            </a:pPr>
            <a:endParaRPr kumimoji="0" lang="en-US" altLang="ko-KR" sz="800" dirty="0">
              <a:solidFill>
                <a:prstClr val="black"/>
              </a:solidFill>
            </a:endParaRPr>
          </a:p>
          <a:p>
            <a:pPr marL="72000" lvl="1" indent="-179388" latinLnBrk="0">
              <a:buBlip>
                <a:blip r:embed="rId3"/>
              </a:buBlip>
              <a:tabLst>
                <a:tab pos="201613" algn="l"/>
              </a:tabLst>
            </a:pPr>
            <a:r>
              <a:rPr kumimoji="0" lang="en-US" altLang="ko-KR" sz="1000" dirty="0">
                <a:solidFill>
                  <a:prstClr val="black"/>
                </a:solidFill>
              </a:rPr>
              <a:t>Data Parallelism</a:t>
            </a:r>
            <a:r>
              <a:rPr kumimoji="0" lang="ko-KR" altLang="en-US" sz="1000" dirty="0">
                <a:solidFill>
                  <a:prstClr val="black"/>
                </a:solidFill>
              </a:rPr>
              <a:t>을 통한 </a:t>
            </a:r>
            <a:r>
              <a:rPr kumimoji="0" lang="en-US" altLang="ko-KR" sz="1000" dirty="0">
                <a:solidFill>
                  <a:prstClr val="black"/>
                </a:solidFill>
              </a:rPr>
              <a:t>Parameter-server </a:t>
            </a:r>
            <a:br>
              <a:rPr kumimoji="0" lang="en-US" altLang="ko-KR" sz="1000" dirty="0">
                <a:solidFill>
                  <a:prstClr val="black"/>
                </a:solidFill>
              </a:rPr>
            </a:br>
            <a:r>
              <a:rPr kumimoji="0" lang="en-US" altLang="ko-KR" sz="1000" dirty="0">
                <a:solidFill>
                  <a:prstClr val="black"/>
                </a:solidFill>
              </a:rPr>
              <a:t>   Library </a:t>
            </a:r>
            <a:r>
              <a:rPr kumimoji="0" lang="ko-KR" altLang="en-US" sz="1000" dirty="0">
                <a:solidFill>
                  <a:prstClr val="black"/>
                </a:solidFill>
              </a:rPr>
              <a:t>개발</a:t>
            </a:r>
            <a:endParaRPr kumimoji="0" lang="en-US" altLang="ko-KR" sz="1000" dirty="0">
              <a:solidFill>
                <a:prstClr val="black"/>
              </a:solidFill>
            </a:endParaRPr>
          </a:p>
          <a:p>
            <a:pPr marL="0" lvl="1" indent="0" latinLnBrk="0">
              <a:lnSpc>
                <a:spcPct val="150000"/>
              </a:lnSpc>
              <a:buFont typeface="Arial" charset="0"/>
              <a:buNone/>
              <a:tabLst>
                <a:tab pos="201613" algn="l"/>
              </a:tabLst>
            </a:pPr>
            <a:r>
              <a:rPr kumimoji="0" lang="ko-KR" altLang="en-US" sz="1000" dirty="0">
                <a:solidFill>
                  <a:prstClr val="black"/>
                </a:solidFill>
              </a:rPr>
              <a:t> </a:t>
            </a:r>
            <a:endParaRPr kumimoji="0" lang="en-US" altLang="ko-KR" sz="1000" dirty="0">
              <a:solidFill>
                <a:prstClr val="black"/>
              </a:solidFill>
            </a:endParaRPr>
          </a:p>
          <a:p>
            <a:pPr marL="72000" lvl="1" indent="0" latinLnBrk="0">
              <a:lnSpc>
                <a:spcPct val="150000"/>
              </a:lnSpc>
              <a:buFont typeface="Arial" charset="0"/>
              <a:buNone/>
              <a:tabLst>
                <a:tab pos="201613" algn="l"/>
              </a:tabLst>
            </a:pPr>
            <a:endParaRPr kumimoji="0" lang="en-US" altLang="ko-KR" sz="600" dirty="0">
              <a:solidFill>
                <a:prstClr val="black"/>
              </a:solidFill>
            </a:endParaRPr>
          </a:p>
          <a:p>
            <a:pPr marL="72000" lvl="1" indent="0" latinLnBrk="0">
              <a:lnSpc>
                <a:spcPct val="150000"/>
              </a:lnSpc>
              <a:buFont typeface="Arial" charset="0"/>
              <a:buNone/>
              <a:tabLst>
                <a:tab pos="201613" algn="l"/>
              </a:tabLst>
            </a:pPr>
            <a:endParaRPr kumimoji="0" lang="en-US" altLang="ko-KR" sz="700" dirty="0">
              <a:solidFill>
                <a:prstClr val="black"/>
              </a:solidFill>
            </a:endParaRPr>
          </a:p>
          <a:p>
            <a:pPr marL="72000" lvl="1" indent="-179388" latinLnBrk="0">
              <a:buBlip>
                <a:blip r:embed="rId3"/>
              </a:buBlip>
              <a:tabLst>
                <a:tab pos="201613" algn="l"/>
              </a:tabLst>
            </a:pPr>
            <a:r>
              <a:rPr kumimoji="0" lang="en-US" altLang="ko-KR" sz="1000" dirty="0">
                <a:solidFill>
                  <a:prstClr val="black"/>
                </a:solidFill>
              </a:rPr>
              <a:t>Multi-connectivity </a:t>
            </a:r>
            <a:r>
              <a:rPr kumimoji="0" lang="ko-KR" altLang="en-US" sz="1000" dirty="0">
                <a:solidFill>
                  <a:prstClr val="black"/>
                </a:solidFill>
              </a:rPr>
              <a:t>관리를 위한 기존 기술 및 </a:t>
            </a:r>
            <a:endParaRPr kumimoji="0" lang="en-US" altLang="ko-KR" sz="1000" dirty="0">
              <a:solidFill>
                <a:prstClr val="black"/>
              </a:solidFill>
            </a:endParaRPr>
          </a:p>
          <a:p>
            <a:pPr marL="0" lvl="1" indent="0" latinLnBrk="0">
              <a:buNone/>
              <a:tabLst>
                <a:tab pos="201613" algn="l"/>
              </a:tabLst>
            </a:pPr>
            <a:r>
              <a:rPr kumimoji="0" lang="en-US" altLang="ko-KR" sz="1000" dirty="0">
                <a:solidFill>
                  <a:prstClr val="black"/>
                </a:solidFill>
              </a:rPr>
              <a:t>    Deep-learning </a:t>
            </a:r>
            <a:r>
              <a:rPr kumimoji="0" lang="ko-KR" altLang="en-US" sz="1000" dirty="0">
                <a:solidFill>
                  <a:prstClr val="black"/>
                </a:solidFill>
              </a:rPr>
              <a:t>기반 기술 비교 분석 연구</a:t>
            </a:r>
            <a:endParaRPr kumimoji="0" lang="en-US" altLang="ko-KR" sz="1000" dirty="0">
              <a:solidFill>
                <a:prstClr val="black"/>
              </a:solidFill>
            </a:endParaRPr>
          </a:p>
          <a:p>
            <a:pPr marL="0" lvl="1" indent="0" latinLnBrk="0">
              <a:buNone/>
              <a:tabLst>
                <a:tab pos="201613" algn="l"/>
              </a:tabLst>
            </a:pPr>
            <a:endParaRPr kumimoji="0" lang="en-US" altLang="ko-KR" sz="1000" dirty="0">
              <a:solidFill>
                <a:prstClr val="black"/>
              </a:solidFill>
            </a:endParaRPr>
          </a:p>
          <a:p>
            <a:pPr marL="0" lvl="1" indent="0" latinLnBrk="0">
              <a:buNone/>
              <a:tabLst>
                <a:tab pos="201613" algn="l"/>
              </a:tabLst>
            </a:pPr>
            <a:endParaRPr kumimoji="0" lang="en-US" altLang="ko-KR" sz="1000" dirty="0">
              <a:solidFill>
                <a:prstClr val="black"/>
              </a:solidFill>
            </a:endParaRPr>
          </a:p>
          <a:p>
            <a:pPr marL="0" lvl="1" indent="0" latinLnBrk="0">
              <a:buNone/>
              <a:tabLst>
                <a:tab pos="201613" algn="l"/>
              </a:tabLst>
            </a:pPr>
            <a:endParaRPr kumimoji="0" lang="en-US" altLang="ko-KR" sz="1000" dirty="0">
              <a:solidFill>
                <a:prstClr val="black"/>
              </a:solidFill>
            </a:endParaRPr>
          </a:p>
          <a:p>
            <a:pPr marL="0" lvl="1" indent="0" latinLnBrk="0">
              <a:lnSpc>
                <a:spcPct val="150000"/>
              </a:lnSpc>
              <a:buNone/>
              <a:tabLst>
                <a:tab pos="201613" algn="l"/>
              </a:tabLst>
            </a:pPr>
            <a:endParaRPr kumimoji="0" lang="en-US" altLang="ko-KR" sz="1000" dirty="0">
              <a:solidFill>
                <a:prstClr val="black"/>
              </a:solidFill>
            </a:endParaRPr>
          </a:p>
          <a:p>
            <a:pPr marL="0" lvl="1" indent="0" latinLnBrk="0">
              <a:buNone/>
              <a:tabLst>
                <a:tab pos="201613" algn="l"/>
              </a:tabLst>
            </a:pPr>
            <a:endParaRPr kumimoji="0" lang="en-US" altLang="ko-KR" sz="1000" dirty="0">
              <a:solidFill>
                <a:prstClr val="black"/>
              </a:solidFill>
            </a:endParaRPr>
          </a:p>
          <a:p>
            <a:pPr marL="0" lvl="1" indent="0" latinLnBrk="0">
              <a:lnSpc>
                <a:spcPct val="150000"/>
              </a:lnSpc>
              <a:buFont typeface="Arial" charset="0"/>
              <a:buNone/>
              <a:tabLst>
                <a:tab pos="201613" algn="l"/>
              </a:tabLst>
            </a:pPr>
            <a:endParaRPr kumimoji="0" lang="en-US" altLang="ko-KR" sz="1000" dirty="0">
              <a:solidFill>
                <a:prstClr val="black"/>
              </a:solidFill>
            </a:endParaRPr>
          </a:p>
        </p:txBody>
      </p:sp>
      <p:sp>
        <p:nvSpPr>
          <p:cNvPr id="13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altLang="ko-KR" sz="3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1</a:t>
            </a:r>
            <a:r>
              <a:rPr lang="ko-KR" altLang="en-US" sz="32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차년도</a:t>
            </a:r>
            <a:r>
              <a:rPr lang="en-US" altLang="ko-KR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 </a:t>
            </a:r>
            <a:r>
              <a:rPr lang="ko-KR" altLang="en-US" sz="32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연구 목표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ko-KR" alt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참여 </a:t>
            </a:r>
            <a:r>
              <a:rPr lang="ko-KR" altLang="en-US" sz="32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인력표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489189"/>
              </p:ext>
            </p:extLst>
          </p:nvPr>
        </p:nvGraphicFramePr>
        <p:xfrm>
          <a:off x="107504" y="1870312"/>
          <a:ext cx="8928991" cy="3790936"/>
        </p:xfrm>
        <a:graphic>
          <a:graphicData uri="http://schemas.openxmlformats.org/drawingml/2006/table">
            <a:tbl>
              <a:tblPr/>
              <a:tblGrid>
                <a:gridCol w="792088"/>
                <a:gridCol w="4680520"/>
                <a:gridCol w="3456383"/>
              </a:tblGrid>
              <a:tr h="2849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Layer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Subject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Research worker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19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High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layer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(7)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Parallel hyperplane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기법을 이용한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저전력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SVM 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연구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Support Vector Machine)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Pardis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(SVM), </a:t>
                      </a:r>
                      <a:r>
                        <a:rPr lang="en-US" sz="12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Peiheng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(PCA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), </a:t>
                      </a:r>
                      <a:r>
                        <a:rPr lang="ko-KR" altLang="en-US" sz="1200" b="1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이병준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(P/S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), 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송준석</a:t>
                      </a: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Naive-Bayes Classification),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최현웅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(K-means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), </a:t>
                      </a:r>
                      <a:r>
                        <a:rPr lang="ko-KR" altLang="en-US" sz="1200" b="1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양혜리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1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은수연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1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Data Parallelism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을 통한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Parameter-server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Library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개발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Parameter-server architecture)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519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SDN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(8)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SDN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기반 통신 인터페이스 구축을 위한 소프트웨어 정의 포워딩 기법 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연구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Forwarding algorithm)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Hai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Modeling SDN controller and switch with Queueing theory),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Cheng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(Pipeline processing),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Gan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(Flow entry eviction), 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Chao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Synchronization between multiple controllers), </a:t>
                      </a:r>
                      <a:r>
                        <a:rPr lang="ko-KR" altLang="en-US" sz="1200" b="1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김상영</a:t>
                      </a: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Dynamic controller provisioning problem), </a:t>
                      </a:r>
                      <a:r>
                        <a:rPr 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Ihsan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Multipath packet scheduling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), </a:t>
                      </a:r>
                      <a:r>
                        <a:rPr lang="ko-KR" altLang="en-US" sz="1200" b="1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김동현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 b="1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이상수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51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효율적인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Flow rule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관리를 위한 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K-means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기반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Timeout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기법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Timeout algorithm)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96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Multi-connectivity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관리를 위한 기존 기술 및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Deep-learning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기반 기술 비교 분석 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연구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Multi-connectivity using Deep-learning)</a:t>
                      </a: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8701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총 연구원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29</a:t>
                      </a:r>
                      <a:r>
                        <a:rPr lang="ko-KR" altLang="en-US" sz="1200" kern="0" spc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명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7952" marR="7952" marT="7952" marB="795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3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692696"/>
            <a:ext cx="7772400" cy="838200"/>
          </a:xfrm>
        </p:spPr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Machine Learning System Group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99592" y="1916832"/>
            <a:ext cx="7086600" cy="533400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ML(machine learning)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기법을 이용한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IoT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 </a:t>
            </a: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 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센서 자료의 계층적 처리 방법론 개발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itchFamily="18" charset="0"/>
            </a:endParaRPr>
          </a:p>
          <a:p>
            <a:endParaRPr lang="en-US" altLang="ko-KR" dirty="0" smtClean="0"/>
          </a:p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세부 연구  주제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:</a:t>
            </a: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  . </a:t>
            </a:r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IoT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기반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Edge Computing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지능화를 위한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itchFamily="18" charset="0"/>
            </a:endParaRP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    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효율적인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ML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알고리즘 개발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itchFamily="18" charset="0"/>
            </a:endParaRP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  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복잡한 상황인식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,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분류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,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및 예측을 위한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딥러닝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 </a:t>
            </a:r>
            <a:endParaRPr lang="en-US" altLang="ko-K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itchFamily="18" charset="0"/>
            </a:endParaRP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    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itchFamily="18" charset="0"/>
              </a:rPr>
              <a:t>알고리즘 개발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62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ko-KR" altLang="en-US" smtClean="0"/>
              <a:t>연구 내용 </a:t>
            </a:r>
            <a:r>
              <a:rPr lang="en-US" altLang="ko-KR" smtClean="0"/>
              <a:t>– </a:t>
            </a:r>
            <a:r>
              <a:rPr lang="en-US" altLang="ko-KR" sz="2400" smtClean="0">
                <a:solidFill>
                  <a:prstClr val="white"/>
                </a:solidFill>
              </a:rPr>
              <a:t>[</a:t>
            </a:r>
            <a:r>
              <a:rPr lang="ko-KR" altLang="en-US" sz="2400" smtClean="0">
                <a:solidFill>
                  <a:prstClr val="white"/>
                </a:solidFill>
              </a:rPr>
              <a:t>세부 </a:t>
            </a:r>
            <a:r>
              <a:rPr lang="en-US" altLang="ko-KR" sz="2400" smtClean="0">
                <a:solidFill>
                  <a:prstClr val="white"/>
                </a:solidFill>
              </a:rPr>
              <a:t>3]</a:t>
            </a:r>
            <a:endParaRPr lang="ko-KR" altLang="en-US" sz="2400"/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23528" y="1268760"/>
            <a:ext cx="8208912" cy="504056"/>
            <a:chOff x="432192" y="3345825"/>
            <a:chExt cx="8011384" cy="359397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32192" y="3345825"/>
              <a:ext cx="7449304" cy="359397"/>
              <a:chOff x="833" y="1263"/>
              <a:chExt cx="1329" cy="245"/>
            </a:xfrm>
          </p:grpSpPr>
          <p:sp>
            <p:nvSpPr>
              <p:cNvPr id="49" name="AutoShape 8"/>
              <p:cNvSpPr>
                <a:spLocks noChangeArrowheads="1"/>
              </p:cNvSpPr>
              <p:nvPr/>
            </p:nvSpPr>
            <p:spPr bwMode="auto">
              <a:xfrm>
                <a:off x="837" y="1263"/>
                <a:ext cx="1325" cy="210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833" y="1263"/>
                <a:ext cx="1106" cy="24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48" name="Text Box 10"/>
            <p:cNvSpPr txBox="1">
              <a:spLocks noChangeArrowheads="1"/>
            </p:cNvSpPr>
            <p:nvPr/>
          </p:nvSpPr>
          <p:spPr bwMode="gray">
            <a:xfrm>
              <a:off x="530239" y="3410585"/>
              <a:ext cx="7913337" cy="1757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0" latinLnBrk="0" hangingPunct="0"/>
              <a:r>
                <a:rPr kumimoji="0" lang="en-US" altLang="ko-KR" sz="1600" b="1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Edge Computing </a:t>
              </a:r>
              <a:r>
                <a:rPr kumimoji="0" lang="ko-KR" altLang="en-US" sz="1600" b="1" err="1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노드의</a:t>
              </a:r>
              <a:r>
                <a:rPr kumimoji="0" lang="en-US" altLang="ko-KR" sz="1600" b="1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kumimoji="0" lang="ko-KR" altLang="en-US" sz="1600" b="1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지능화를 위한 </a:t>
              </a:r>
              <a:r>
                <a:rPr kumimoji="0" lang="en-US" altLang="ko-KR" sz="1600" b="1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Micro-Machine Learning System</a:t>
              </a:r>
              <a:endParaRPr kumimoji="0" lang="ko-KR" altLang="en-US" sz="1600" b="1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62" name="직선 연결선 61"/>
          <p:cNvCxnSpPr/>
          <p:nvPr/>
        </p:nvCxnSpPr>
        <p:spPr>
          <a:xfrm>
            <a:off x="7586793" y="2734691"/>
            <a:ext cx="0" cy="1086642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64913" y="1909595"/>
            <a:ext cx="3286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600" b="1" dirty="0" smtClean="0">
                <a:latin typeface="Bodoni MT" pitchFamily="18" charset="0"/>
                <a:ea typeface="HY견고딕" panose="02030600000101010101" pitchFamily="18" charset="-127"/>
              </a:rPr>
              <a:t>Low-level computing process</a:t>
            </a:r>
            <a:endParaRPr lang="ko-KR" altLang="en-US" sz="1600" b="1" dirty="0">
              <a:latin typeface="Bodoni MT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64913" y="4203656"/>
            <a:ext cx="3456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600" b="1" dirty="0" smtClean="0">
                <a:latin typeface="Bodoni MT" pitchFamily="18" charset="0"/>
                <a:ea typeface="HY견고딕" panose="02030600000101010101" pitchFamily="18" charset="-127"/>
              </a:rPr>
              <a:t>High-level computing process</a:t>
            </a:r>
            <a:endParaRPr lang="ko-KR" altLang="en-US" sz="1600" b="1" dirty="0">
              <a:latin typeface="Bodoni MT" pitchFamily="18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596330" y="5111854"/>
            <a:ext cx="792088" cy="5245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000" b="1" dirty="0" err="1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k</a:t>
            </a:r>
            <a:r>
              <a:rPr kumimoji="0" lang="en-US" altLang="ko-KR" sz="1000" b="1" dirty="0" err="1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ernelized</a:t>
            </a:r>
            <a:endParaRPr kumimoji="0" lang="en-US" altLang="ko-KR" sz="1000" b="1" dirty="0" smtClean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  <a:p>
            <a:pPr lvl="0"/>
            <a:r>
              <a:rPr kumimoji="0" lang="en-US" altLang="ko-KR" sz="10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output</a:t>
            </a:r>
            <a:endParaRPr kumimoji="0" lang="en-US" altLang="ko-KR" sz="10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</p:txBody>
      </p:sp>
      <p:sp>
        <p:nvSpPr>
          <p:cNvPr id="66" name="오른쪽 화살표 65"/>
          <p:cNvSpPr/>
          <p:nvPr/>
        </p:nvSpPr>
        <p:spPr>
          <a:xfrm rot="10800000">
            <a:off x="6210996" y="5336178"/>
            <a:ext cx="288032" cy="720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5305309" y="5111854"/>
            <a:ext cx="838134" cy="52457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0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Beta</a:t>
            </a:r>
          </a:p>
          <a:p>
            <a:pPr lvl="0"/>
            <a:r>
              <a:rPr kumimoji="0" lang="en-US" altLang="ko-KR" sz="10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parameters</a:t>
            </a:r>
            <a:endParaRPr kumimoji="0" lang="en-US" altLang="ko-KR" sz="10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</p:txBody>
      </p:sp>
      <p:sp>
        <p:nvSpPr>
          <p:cNvPr id="68" name="오른쪽 화살표 67"/>
          <p:cNvSpPr/>
          <p:nvPr/>
        </p:nvSpPr>
        <p:spPr>
          <a:xfrm rot="10800000">
            <a:off x="4933716" y="5336178"/>
            <a:ext cx="288032" cy="720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042853" y="4994017"/>
            <a:ext cx="792088" cy="7500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0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p-value</a:t>
            </a:r>
          </a:p>
          <a:p>
            <a:pPr lvl="0"/>
            <a:r>
              <a:rPr kumimoji="0" lang="en-US" altLang="ko-KR" sz="10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for testing</a:t>
            </a:r>
          </a:p>
          <a:p>
            <a:pPr lvl="0"/>
            <a:r>
              <a:rPr kumimoji="0" lang="en-US" altLang="ko-KR" sz="10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a specific</a:t>
            </a:r>
          </a:p>
          <a:p>
            <a:pPr lvl="0"/>
            <a:r>
              <a:rPr kumimoji="0" lang="en-US" altLang="ko-KR" sz="1000" b="1" dirty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e</a:t>
            </a:r>
            <a:r>
              <a:rPr kumimoji="0" lang="en-US" altLang="ko-KR" sz="10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vent</a:t>
            </a:r>
            <a:endParaRPr kumimoji="0" lang="en-US" altLang="ko-KR" sz="10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</p:txBody>
      </p:sp>
      <p:sp>
        <p:nvSpPr>
          <p:cNvPr id="70" name="오른쪽 화살표 69"/>
          <p:cNvSpPr/>
          <p:nvPr/>
        </p:nvSpPr>
        <p:spPr>
          <a:xfrm rot="10800000">
            <a:off x="3445950" y="5336178"/>
            <a:ext cx="288032" cy="720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3899110" y="4726704"/>
            <a:ext cx="3633324" cy="11908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Class Probability Output Network (CPON)</a:t>
            </a:r>
            <a:endParaRPr kumimoji="0" lang="en-US" altLang="ko-KR" sz="11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668557" y="4994017"/>
            <a:ext cx="615331" cy="7500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0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deep</a:t>
            </a:r>
          </a:p>
          <a:p>
            <a:pPr lvl="0"/>
            <a:r>
              <a:rPr kumimoji="0" lang="en-US" altLang="ko-KR" sz="10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Layers of</a:t>
            </a:r>
          </a:p>
          <a:p>
            <a:pPr lvl="0"/>
            <a:r>
              <a:rPr kumimoji="0" lang="en-US" altLang="ko-KR" sz="10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CPONs</a:t>
            </a:r>
          </a:p>
        </p:txBody>
      </p:sp>
      <p:sp>
        <p:nvSpPr>
          <p:cNvPr id="73" name="오른쪽 화살표 72"/>
          <p:cNvSpPr/>
          <p:nvPr/>
        </p:nvSpPr>
        <p:spPr>
          <a:xfrm rot="10800000">
            <a:off x="2211265" y="5340723"/>
            <a:ext cx="288032" cy="720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115616" y="4725144"/>
            <a:ext cx="128501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100" b="1" dirty="0" smtClean="0">
                <a:latin typeface="Bodoni MT" pitchFamily="18" charset="0"/>
                <a:ea typeface="HY견고딕" panose="02030600000101010101" pitchFamily="18" charset="-127"/>
              </a:rPr>
              <a:t>finding outliers</a:t>
            </a:r>
          </a:p>
          <a:p>
            <a:endParaRPr kumimoji="0"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kumimoji="0" lang="en-US" altLang="ko-KR" sz="1100" b="1" dirty="0" smtClean="0">
                <a:latin typeface="Bodoni MT" pitchFamily="18" charset="0"/>
                <a:ea typeface="HY견고딕" panose="02030600000101010101" pitchFamily="18" charset="-127"/>
              </a:rPr>
              <a:t>prediction of specific event</a:t>
            </a:r>
          </a:p>
          <a:p>
            <a:endParaRPr kumimoji="0"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kumimoji="0" lang="en-US" altLang="ko-KR" sz="1100" b="1" dirty="0" smtClean="0">
                <a:latin typeface="Bodoni MT" pitchFamily="18" charset="0"/>
                <a:ea typeface="HY견고딕" panose="02030600000101010101" pitchFamily="18" charset="-127"/>
              </a:rPr>
              <a:t>identifying patterns</a:t>
            </a:r>
          </a:p>
          <a:p>
            <a:endParaRPr lang="ko-KR" altLang="en-US" sz="1000" dirty="0"/>
          </a:p>
        </p:txBody>
      </p:sp>
      <p:sp>
        <p:nvSpPr>
          <p:cNvPr id="80" name="오른쪽 화살표 79"/>
          <p:cNvSpPr/>
          <p:nvPr/>
        </p:nvSpPr>
        <p:spPr>
          <a:xfrm>
            <a:off x="3887099" y="2734691"/>
            <a:ext cx="288032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오른쪽 화살표 80"/>
          <p:cNvSpPr/>
          <p:nvPr/>
        </p:nvSpPr>
        <p:spPr>
          <a:xfrm>
            <a:off x="3887099" y="3125443"/>
            <a:ext cx="288032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오른쪽 화살표 81"/>
          <p:cNvSpPr/>
          <p:nvPr/>
        </p:nvSpPr>
        <p:spPr>
          <a:xfrm>
            <a:off x="3887099" y="3775615"/>
            <a:ext cx="288032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4319797" y="2608784"/>
            <a:ext cx="1599303" cy="2929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  <a:cs typeface="Times New Roman" pitchFamily="18" charset="0"/>
              </a:rPr>
              <a:t>2</a:t>
            </a:r>
            <a:r>
              <a:rPr kumimoji="0" lang="en-US" altLang="ko-KR" sz="1100" b="1" baseline="30000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  <a:cs typeface="Times New Roman" pitchFamily="18" charset="0"/>
              </a:rPr>
              <a:t>nd</a:t>
            </a:r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  <a:cs typeface="Times New Roman" pitchFamily="18" charset="0"/>
              </a:rPr>
              <a:t> order</a:t>
            </a:r>
          </a:p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  <a:cs typeface="Times New Roman" pitchFamily="18" charset="0"/>
              </a:rPr>
              <a:t>statistical features</a:t>
            </a:r>
            <a:endParaRPr kumimoji="0" lang="en-US" altLang="ko-KR" sz="11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  <a:cs typeface="Times New Roman" pitchFamily="18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313030" y="3000713"/>
            <a:ext cx="1599303" cy="2929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2</a:t>
            </a:r>
            <a:r>
              <a:rPr kumimoji="0" lang="en-US" altLang="ko-KR" sz="1100" b="1" baseline="30000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nd</a:t>
            </a:r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 order</a:t>
            </a:r>
          </a:p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statistical features</a:t>
            </a:r>
            <a:endParaRPr kumimoji="0" lang="en-US" altLang="ko-KR" sz="11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313029" y="3674865"/>
            <a:ext cx="1599303" cy="2929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2</a:t>
            </a:r>
            <a:r>
              <a:rPr kumimoji="0" lang="en-US" altLang="ko-KR" sz="1100" b="1" baseline="30000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nd</a:t>
            </a:r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 order</a:t>
            </a:r>
          </a:p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statistical features</a:t>
            </a:r>
            <a:endParaRPr kumimoji="0" lang="en-US" altLang="ko-KR" sz="11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 rot="5400000">
            <a:off x="5024654" y="3336097"/>
            <a:ext cx="288032" cy="2616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100" b="1" smtClean="0"/>
              <a:t>...</a:t>
            </a:r>
            <a:endParaRPr lang="ko-KR" altLang="en-US" sz="1100" b="1"/>
          </a:p>
        </p:txBody>
      </p:sp>
      <p:sp>
        <p:nvSpPr>
          <p:cNvPr id="100" name="TextBox 99"/>
          <p:cNvSpPr txBox="1"/>
          <p:nvPr/>
        </p:nvSpPr>
        <p:spPr>
          <a:xfrm rot="5400000">
            <a:off x="3944424" y="3337280"/>
            <a:ext cx="288032" cy="2616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100" b="1" smtClean="0"/>
              <a:t>...</a:t>
            </a:r>
            <a:endParaRPr lang="ko-KR" altLang="en-US" sz="1100" b="1"/>
          </a:p>
        </p:txBody>
      </p:sp>
      <p:sp>
        <p:nvSpPr>
          <p:cNvPr id="101" name="오른쪽 화살표 100"/>
          <p:cNvSpPr/>
          <p:nvPr/>
        </p:nvSpPr>
        <p:spPr>
          <a:xfrm>
            <a:off x="6075578" y="2734691"/>
            <a:ext cx="288032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오른쪽 화살표 101"/>
          <p:cNvSpPr/>
          <p:nvPr/>
        </p:nvSpPr>
        <p:spPr>
          <a:xfrm>
            <a:off x="6075578" y="3125443"/>
            <a:ext cx="288032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오른쪽 화살표 107"/>
          <p:cNvSpPr/>
          <p:nvPr/>
        </p:nvSpPr>
        <p:spPr>
          <a:xfrm>
            <a:off x="6075578" y="3775615"/>
            <a:ext cx="288032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/>
          <p:cNvSpPr txBox="1"/>
          <p:nvPr/>
        </p:nvSpPr>
        <p:spPr>
          <a:xfrm rot="5400000">
            <a:off x="6132903" y="3337280"/>
            <a:ext cx="288032" cy="2616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100" b="1" smtClean="0"/>
              <a:t>...</a:t>
            </a:r>
            <a:endParaRPr lang="ko-KR" altLang="en-US" sz="1100" b="1"/>
          </a:p>
        </p:txBody>
      </p:sp>
      <p:sp>
        <p:nvSpPr>
          <p:cNvPr id="121" name="직사각형 120"/>
          <p:cNvSpPr/>
          <p:nvPr/>
        </p:nvSpPr>
        <p:spPr>
          <a:xfrm>
            <a:off x="6498147" y="2608784"/>
            <a:ext cx="795059" cy="2929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clustering</a:t>
            </a:r>
            <a:endParaRPr kumimoji="0" lang="en-US" altLang="ko-KR" sz="11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91381" y="3000713"/>
            <a:ext cx="801826" cy="2929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clustering</a:t>
            </a:r>
            <a:endParaRPr kumimoji="0" lang="en-US" altLang="ko-KR" sz="11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491379" y="3674865"/>
            <a:ext cx="801827" cy="2929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clustering</a:t>
            </a:r>
            <a:endParaRPr kumimoji="0" lang="en-US" altLang="ko-KR" sz="11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 rot="5400000">
            <a:off x="6779850" y="3336097"/>
            <a:ext cx="288032" cy="2616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100" b="1" smtClean="0"/>
              <a:t>...</a:t>
            </a:r>
            <a:endParaRPr lang="ko-KR" altLang="en-US" sz="1100" b="1"/>
          </a:p>
        </p:txBody>
      </p:sp>
      <p:cxnSp>
        <p:nvCxnSpPr>
          <p:cNvPr id="125" name="직선 연결선 124"/>
          <p:cNvCxnSpPr/>
          <p:nvPr/>
        </p:nvCxnSpPr>
        <p:spPr>
          <a:xfrm>
            <a:off x="7920733" y="3125443"/>
            <a:ext cx="0" cy="2276398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오른쪽 화살표 125"/>
          <p:cNvSpPr/>
          <p:nvPr/>
        </p:nvSpPr>
        <p:spPr>
          <a:xfrm rot="10800000">
            <a:off x="7595710" y="5333038"/>
            <a:ext cx="288032" cy="720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7" name="직선 연결선 126"/>
          <p:cNvCxnSpPr/>
          <p:nvPr/>
        </p:nvCxnSpPr>
        <p:spPr>
          <a:xfrm flipH="1">
            <a:off x="7400324" y="2767158"/>
            <a:ext cx="219540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 flipH="1">
            <a:off x="7388418" y="3125443"/>
            <a:ext cx="219540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H="1">
            <a:off x="7397943" y="3787521"/>
            <a:ext cx="219540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 flipH="1">
            <a:off x="7595709" y="3125443"/>
            <a:ext cx="360667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 rot="5400000">
            <a:off x="7384732" y="3336097"/>
            <a:ext cx="288032" cy="2616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lang="en-US" altLang="ko-KR" sz="1100" b="1" smtClean="0"/>
              <a:t>...</a:t>
            </a:r>
            <a:endParaRPr lang="ko-KR" altLang="en-US" sz="1100" b="1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1875" y="2801846"/>
            <a:ext cx="1440160" cy="122432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029867" y="2523192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1100" b="1" dirty="0" err="1" smtClean="0">
                <a:latin typeface="Bodoni MT" pitchFamily="18" charset="0"/>
                <a:ea typeface="HY견고딕" panose="02030600000101010101" pitchFamily="18" charset="-127"/>
              </a:rPr>
              <a:t>IoT</a:t>
            </a:r>
            <a:r>
              <a:rPr kumimoji="0" lang="en-US" altLang="ko-KR" sz="1100" b="1" dirty="0" smtClean="0">
                <a:latin typeface="Bodoni MT" pitchFamily="18" charset="0"/>
                <a:ea typeface="HY견고딕" panose="02030600000101010101" pitchFamily="18" charset="-127"/>
              </a:rPr>
              <a:t> sensor nodes</a:t>
            </a:r>
            <a:endParaRPr lang="ko-KR" altLang="en-US" sz="1100" b="1" dirty="0">
              <a:latin typeface="Bodoni MT" pitchFamily="18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79712" y="2420888"/>
            <a:ext cx="1720740" cy="165618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3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ko-KR" altLang="en-US" smtClean="0"/>
              <a:t>연구 내용 </a:t>
            </a:r>
            <a:r>
              <a:rPr lang="en-US" altLang="ko-KR" smtClean="0"/>
              <a:t>– </a:t>
            </a:r>
            <a:r>
              <a:rPr lang="en-US" altLang="ko-KR" sz="2400" smtClean="0">
                <a:solidFill>
                  <a:prstClr val="white"/>
                </a:solidFill>
              </a:rPr>
              <a:t>[</a:t>
            </a:r>
            <a:r>
              <a:rPr lang="ko-KR" altLang="en-US" sz="2400" smtClean="0">
                <a:solidFill>
                  <a:prstClr val="white"/>
                </a:solidFill>
              </a:rPr>
              <a:t>세부 </a:t>
            </a:r>
            <a:r>
              <a:rPr lang="en-US" altLang="ko-KR" sz="2400" smtClean="0">
                <a:solidFill>
                  <a:prstClr val="white"/>
                </a:solidFill>
              </a:rPr>
              <a:t>3]</a:t>
            </a:r>
            <a:endParaRPr lang="ko-KR" altLang="en-US" sz="2400"/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611560" y="1916832"/>
            <a:ext cx="8064896" cy="310154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82563" lvl="1" indent="-182563" latinLnBrk="0">
              <a:lnSpc>
                <a:spcPct val="150000"/>
              </a:lnSpc>
              <a:buBlip>
                <a:blip r:embed="rId2"/>
              </a:buBlip>
              <a:tabLst>
                <a:tab pos="266700" algn="l"/>
              </a:tabLst>
            </a:pPr>
            <a:r>
              <a:rPr lang="en-US" altLang="ko-KR" sz="1200" b="1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1</a:t>
            </a:r>
            <a:r>
              <a:rPr lang="ko-KR" altLang="en-US" sz="1200" b="1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차 년도 연구 목표 </a:t>
            </a:r>
            <a:r>
              <a:rPr lang="en-US" altLang="ko-KR" sz="1200" b="1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: Micro-Machine Learning System(MMLS) </a:t>
            </a:r>
            <a:r>
              <a:rPr lang="ko-KR" altLang="en-US" sz="1200" b="1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구조 설계</a:t>
            </a:r>
            <a:endParaRPr kumimoji="0" lang="en-US" altLang="ko-KR" sz="1200" dirty="0">
              <a:solidFill>
                <a:prstClr val="black"/>
              </a:solidFill>
              <a:latin typeface="Bodoni MT" pitchFamily="18" charset="0"/>
              <a:ea typeface="HY견고딕" pitchFamily="18" charset="-127"/>
            </a:endParaRPr>
          </a:p>
          <a:p>
            <a:pPr marL="182563" lvl="1" indent="-182563" latinLnBrk="0">
              <a:lnSpc>
                <a:spcPct val="150000"/>
              </a:lnSpc>
              <a:buBlip>
                <a:blip r:embed="rId2"/>
              </a:buBlip>
              <a:tabLst>
                <a:tab pos="266700" algn="l"/>
              </a:tabLst>
            </a:pPr>
            <a:r>
              <a:rPr lang="en-US" altLang="ko-KR" sz="1200" b="1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1</a:t>
            </a:r>
            <a:r>
              <a:rPr lang="ko-KR" altLang="en-US" sz="1200" b="1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차 년도 연구 내용</a:t>
            </a:r>
            <a:endParaRPr lang="en-US" altLang="ko-KR" sz="1200" b="1" dirty="0">
              <a:solidFill>
                <a:prstClr val="black"/>
              </a:solidFill>
              <a:latin typeface="Bodoni MT" pitchFamily="18" charset="0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200" dirty="0" smtClean="0">
                <a:latin typeface="Bodoni MT" pitchFamily="18" charset="0"/>
                <a:ea typeface="HY견고딕" pitchFamily="18" charset="-127"/>
              </a:rPr>
              <a:t>Edge Computing </a:t>
            </a:r>
            <a:r>
              <a:rPr kumimoji="0" lang="ko-KR" altLang="en-US" sz="1200" dirty="0" err="1" smtClean="0">
                <a:latin typeface="Bodoni MT" pitchFamily="18" charset="0"/>
                <a:ea typeface="HY견고딕" pitchFamily="18" charset="-127"/>
              </a:rPr>
              <a:t>노드의</a:t>
            </a:r>
            <a:r>
              <a:rPr kumimoji="0" lang="ko-KR" altLang="en-US" sz="1200" dirty="0" smtClean="0">
                <a:latin typeface="Bodoni MT" pitchFamily="18" charset="0"/>
                <a:ea typeface="HY견고딕" pitchFamily="18" charset="-127"/>
              </a:rPr>
              <a:t> 지능화를 위한 하위레벨 및 상위레벨 구조 설계</a:t>
            </a:r>
            <a:endParaRPr kumimoji="0" lang="en-US" altLang="ko-KR" sz="1200" dirty="0">
              <a:latin typeface="Bodoni MT" pitchFamily="18" charset="0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200" dirty="0" err="1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IoT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센서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노드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 자료에 대하여 통계적 측도를 구현함</a:t>
            </a:r>
            <a:endParaRPr kumimoji="0" lang="en-US" altLang="ko-KR" sz="1200" dirty="0">
              <a:solidFill>
                <a:prstClr val="black"/>
              </a:solidFill>
              <a:latin typeface="Bodoni MT" pitchFamily="18" charset="0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임의적이고 비정지적인 </a:t>
            </a:r>
            <a:r>
              <a:rPr kumimoji="0" lang="en-US" altLang="ko-KR" sz="1200" dirty="0" err="1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IoT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센서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노드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 자료의 분석을 위하여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2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차 통계에 기초한 특징추출을 구현함</a:t>
            </a:r>
            <a:endParaRPr kumimoji="0" lang="en-US" altLang="ko-KR" sz="1200" dirty="0" smtClean="0">
              <a:solidFill>
                <a:prstClr val="black"/>
              </a:solidFill>
              <a:latin typeface="Bodoni MT" pitchFamily="18" charset="0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특징 공간상에서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클러스터링을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 실시하고 이를 기초로 하여 간단한 분류 방법론을 제시함</a:t>
            </a:r>
            <a:endParaRPr kumimoji="0" lang="en-US" altLang="ko-KR" sz="1200" dirty="0" smtClean="0">
              <a:solidFill>
                <a:prstClr val="black"/>
              </a:solidFill>
              <a:latin typeface="Bodoni MT" pitchFamily="18" charset="0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학습 방법은 기본적인 사칙 계산을 기반으로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on-line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학습이 가능하도록 구현함</a:t>
            </a:r>
            <a:endParaRPr kumimoji="0" lang="en-US" altLang="ko-KR" sz="1200" dirty="0" smtClean="0">
              <a:solidFill>
                <a:prstClr val="black"/>
              </a:solidFill>
              <a:latin typeface="Bodoni MT" pitchFamily="18" charset="0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실험을 위하여 공유된 </a:t>
            </a:r>
            <a:r>
              <a:rPr kumimoji="0" lang="en-US" altLang="ko-KR" sz="1200" dirty="0" err="1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IoT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 Benchmark Dataset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Bodoni MT" pitchFamily="18" charset="0"/>
                <a:ea typeface="HY견고딕" pitchFamily="18" charset="-127"/>
              </a:rPr>
              <a:t>을 이용함</a:t>
            </a:r>
            <a:endParaRPr kumimoji="0" lang="en-US" altLang="ko-KR" sz="900" dirty="0" smtClean="0">
              <a:latin typeface="Bodoni MT" pitchFamily="18" charset="0"/>
              <a:ea typeface="HY견고딕" pitchFamily="18" charset="-127"/>
            </a:endParaRPr>
          </a:p>
        </p:txBody>
      </p:sp>
      <p:grpSp>
        <p:nvGrpSpPr>
          <p:cNvPr id="2" name="그룹 9"/>
          <p:cNvGrpSpPr>
            <a:grpSpLocks/>
          </p:cNvGrpSpPr>
          <p:nvPr/>
        </p:nvGrpSpPr>
        <p:grpSpPr bwMode="auto">
          <a:xfrm>
            <a:off x="323528" y="1268760"/>
            <a:ext cx="8208912" cy="504056"/>
            <a:chOff x="432192" y="3345825"/>
            <a:chExt cx="8011384" cy="359397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32192" y="3345825"/>
              <a:ext cx="7449304" cy="359397"/>
              <a:chOff x="833" y="1263"/>
              <a:chExt cx="1329" cy="245"/>
            </a:xfrm>
          </p:grpSpPr>
          <p:sp>
            <p:nvSpPr>
              <p:cNvPr id="49" name="AutoShape 8"/>
              <p:cNvSpPr>
                <a:spLocks noChangeArrowheads="1"/>
              </p:cNvSpPr>
              <p:nvPr/>
            </p:nvSpPr>
            <p:spPr bwMode="auto">
              <a:xfrm>
                <a:off x="837" y="1263"/>
                <a:ext cx="1325" cy="210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833" y="1263"/>
                <a:ext cx="1106" cy="24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48" name="Text Box 10"/>
            <p:cNvSpPr txBox="1">
              <a:spLocks noChangeArrowheads="1"/>
            </p:cNvSpPr>
            <p:nvPr/>
          </p:nvSpPr>
          <p:spPr bwMode="gray">
            <a:xfrm>
              <a:off x="530239" y="3410585"/>
              <a:ext cx="7913337" cy="1757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0" latinLnBrk="0" hangingPunct="0"/>
              <a:r>
                <a:rPr kumimoji="0" lang="en-US" altLang="ko-KR" sz="1600" b="1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Edge Computing </a:t>
              </a:r>
              <a:r>
                <a:rPr kumimoji="0" lang="ko-KR" altLang="en-US" sz="1600" b="1" err="1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노드의</a:t>
              </a:r>
              <a:r>
                <a:rPr kumimoji="0" lang="en-US" altLang="ko-KR" sz="1600" b="1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kumimoji="0" lang="ko-KR" altLang="en-US" sz="1600" b="1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지능화를 위한 </a:t>
              </a:r>
              <a:r>
                <a:rPr kumimoji="0" lang="en-US" altLang="ko-KR" sz="1600" b="1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Micro-Machine Learning System</a:t>
              </a:r>
              <a:endParaRPr kumimoji="0" lang="ko-KR" altLang="en-US" sz="1600" b="1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489" y="4784270"/>
            <a:ext cx="1440160" cy="12243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5481" y="4505616"/>
            <a:ext cx="158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ko-KR" sz="1100" b="1" dirty="0" err="1" smtClean="0">
                <a:latin typeface="Bodoni MT" pitchFamily="18" charset="0"/>
                <a:ea typeface="HY견고딕" panose="02030600000101010101" pitchFamily="18" charset="-127"/>
              </a:rPr>
              <a:t>IoT</a:t>
            </a:r>
            <a:r>
              <a:rPr kumimoji="0" lang="en-US" altLang="ko-KR" sz="1100" b="1" dirty="0" smtClean="0">
                <a:latin typeface="Bodoni MT" pitchFamily="18" charset="0"/>
                <a:ea typeface="HY견고딕" panose="02030600000101010101" pitchFamily="18" charset="-127"/>
              </a:rPr>
              <a:t> sensor nodes</a:t>
            </a:r>
            <a:endParaRPr lang="ko-KR" altLang="en-US" sz="1100" b="1" dirty="0">
              <a:latin typeface="Bodoni MT" pitchFamily="18" charset="0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2577487" y="5227681"/>
            <a:ext cx="288032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912861" y="4485500"/>
            <a:ext cx="1041790" cy="760094"/>
            <a:chOff x="3167789" y="3188173"/>
            <a:chExt cx="1041790" cy="760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268737" y="3188173"/>
                  <a:ext cx="45151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80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8737" y="3188173"/>
                  <a:ext cx="451518" cy="215444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167789" y="3340813"/>
                  <a:ext cx="45151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ko-KR" altLang="en-US" sz="80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7789" y="3340813"/>
                  <a:ext cx="451518" cy="215444"/>
                </a:xfrm>
                <a:prstGeom prst="rect">
                  <a:avLst/>
                </a:prstGeom>
                <a:blipFill>
                  <a:blip r:embed="rId6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그룹 34"/>
            <p:cNvGrpSpPr/>
            <p:nvPr/>
          </p:nvGrpSpPr>
          <p:grpSpPr>
            <a:xfrm>
              <a:off x="3330106" y="3311077"/>
              <a:ext cx="879473" cy="637190"/>
              <a:chOff x="4360623" y="1028700"/>
              <a:chExt cx="3163518" cy="2400300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5015282" y="1578138"/>
                <a:ext cx="2508859" cy="1840794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9" name="직선 연결선 38"/>
              <p:cNvCxnSpPr/>
              <p:nvPr/>
            </p:nvCxnSpPr>
            <p:spPr>
              <a:xfrm>
                <a:off x="7524141" y="1578137"/>
                <a:ext cx="0" cy="185086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6239681" y="1578135"/>
                <a:ext cx="0" cy="185086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6891250" y="1578137"/>
                <a:ext cx="0" cy="185086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5628975" y="1578137"/>
                <a:ext cx="0" cy="184079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" name="그룹 42"/>
              <p:cNvGrpSpPr/>
              <p:nvPr/>
            </p:nvGrpSpPr>
            <p:grpSpPr>
              <a:xfrm rot="5400000">
                <a:off x="5349314" y="1244104"/>
                <a:ext cx="1840794" cy="2508861"/>
                <a:chOff x="3379296" y="2898132"/>
                <a:chExt cx="1228725" cy="1421779"/>
              </a:xfrm>
            </p:grpSpPr>
            <p:cxnSp>
              <p:nvCxnSpPr>
                <p:cNvPr id="45" name="직선 연결선 44"/>
                <p:cNvCxnSpPr/>
                <p:nvPr/>
              </p:nvCxnSpPr>
              <p:spPr>
                <a:xfrm rot="16200000" flipH="1">
                  <a:off x="3897132" y="3609022"/>
                  <a:ext cx="1421778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>
                <a:xfrm rot="16200000" flipH="1">
                  <a:off x="3082745" y="3609022"/>
                  <a:ext cx="1421778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/>
                <p:cNvCxnSpPr/>
                <p:nvPr/>
              </p:nvCxnSpPr>
              <p:spPr>
                <a:xfrm rot="16200000" flipH="1">
                  <a:off x="3492320" y="3609022"/>
                  <a:ext cx="1421778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/>
                <p:nvPr/>
              </p:nvCxnSpPr>
              <p:spPr>
                <a:xfrm rot="16200000" flipH="1">
                  <a:off x="2668407" y="3609021"/>
                  <a:ext cx="1421777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직선 연결선 43"/>
              <p:cNvCxnSpPr/>
              <p:nvPr/>
            </p:nvCxnSpPr>
            <p:spPr>
              <a:xfrm flipH="1" flipV="1">
                <a:off x="4360623" y="1028700"/>
                <a:ext cx="654672" cy="54944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/>
          <p:cNvSpPr txBox="1"/>
          <p:nvPr/>
        </p:nvSpPr>
        <p:spPr>
          <a:xfrm>
            <a:off x="3030958" y="5422980"/>
            <a:ext cx="1054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100" b="1" dirty="0" smtClean="0">
                <a:latin typeface="Bodoni MT" pitchFamily="18" charset="0"/>
                <a:ea typeface="HY견고딕" panose="02030600000101010101" pitchFamily="18" charset="-127"/>
              </a:rPr>
              <a:t>co-occurrence </a:t>
            </a:r>
          </a:p>
          <a:p>
            <a:r>
              <a:rPr kumimoji="0" lang="en-US" altLang="ko-KR" sz="1100" b="1" dirty="0" smtClean="0">
                <a:latin typeface="Bodoni MT" pitchFamily="18" charset="0"/>
                <a:ea typeface="HY견고딕" panose="02030600000101010101" pitchFamily="18" charset="-127"/>
              </a:rPr>
              <a:t>matrix</a:t>
            </a:r>
            <a:endParaRPr lang="ko-KR" altLang="en-US" sz="1100" b="1" dirty="0">
              <a:latin typeface="Bodoni MT" pitchFamily="18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126500" y="4601768"/>
            <a:ext cx="1112563" cy="713822"/>
            <a:chOff x="2883373" y="1986050"/>
            <a:chExt cx="1112563" cy="7138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280607" y="2484428"/>
                  <a:ext cx="48152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−1    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ko-KR" altLang="en-US" sz="80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0607" y="2484428"/>
                  <a:ext cx="481525" cy="215444"/>
                </a:xfrm>
                <a:prstGeom prst="rect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연결선 25"/>
            <p:cNvCxnSpPr>
              <a:stCxn id="30" idx="4"/>
            </p:cNvCxnSpPr>
            <p:nvPr/>
          </p:nvCxnSpPr>
          <p:spPr>
            <a:xfrm>
              <a:off x="3568488" y="2031441"/>
              <a:ext cx="0" cy="525154"/>
            </a:xfrm>
            <a:prstGeom prst="line">
              <a:avLst/>
            </a:prstGeom>
            <a:ln w="952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3287851" y="2360454"/>
              <a:ext cx="0" cy="196142"/>
            </a:xfrm>
            <a:prstGeom prst="line">
              <a:avLst/>
            </a:prstGeom>
            <a:ln w="952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31" idx="4"/>
            </p:cNvCxnSpPr>
            <p:nvPr/>
          </p:nvCxnSpPr>
          <p:spPr>
            <a:xfrm>
              <a:off x="3428169" y="2160094"/>
              <a:ext cx="1" cy="396502"/>
            </a:xfrm>
            <a:prstGeom prst="line">
              <a:avLst/>
            </a:prstGeom>
            <a:ln w="952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자유형 28"/>
            <p:cNvSpPr/>
            <p:nvPr/>
          </p:nvSpPr>
          <p:spPr>
            <a:xfrm>
              <a:off x="2911337" y="1986050"/>
              <a:ext cx="1024676" cy="450329"/>
            </a:xfrm>
            <a:custGeom>
              <a:avLst/>
              <a:gdLst>
                <a:gd name="connsiteX0" fmla="*/ 0 w 6515100"/>
                <a:gd name="connsiteY0" fmla="*/ 2711730 h 2711730"/>
                <a:gd name="connsiteX1" fmla="*/ 889000 w 6515100"/>
                <a:gd name="connsiteY1" fmla="*/ 1568730 h 2711730"/>
                <a:gd name="connsiteX2" fmla="*/ 2527300 w 6515100"/>
                <a:gd name="connsiteY2" fmla="*/ 2114830 h 2711730"/>
                <a:gd name="connsiteX3" fmla="*/ 3886200 w 6515100"/>
                <a:gd name="connsiteY3" fmla="*/ 286030 h 2711730"/>
                <a:gd name="connsiteX4" fmla="*/ 6515100 w 6515100"/>
                <a:gd name="connsiteY4" fmla="*/ 32030 h 27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5100" h="2711730">
                  <a:moveTo>
                    <a:pt x="0" y="2711730"/>
                  </a:moveTo>
                  <a:cubicBezTo>
                    <a:pt x="233891" y="2189971"/>
                    <a:pt x="467783" y="1668213"/>
                    <a:pt x="889000" y="1568730"/>
                  </a:cubicBezTo>
                  <a:cubicBezTo>
                    <a:pt x="1310217" y="1469247"/>
                    <a:pt x="2027767" y="2328613"/>
                    <a:pt x="2527300" y="2114830"/>
                  </a:cubicBezTo>
                  <a:cubicBezTo>
                    <a:pt x="3026833" y="1901047"/>
                    <a:pt x="3221567" y="633163"/>
                    <a:pt x="3886200" y="286030"/>
                  </a:cubicBezTo>
                  <a:cubicBezTo>
                    <a:pt x="4550833" y="-61103"/>
                    <a:pt x="5532966" y="-14537"/>
                    <a:pt x="6515100" y="3203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3550511" y="1994486"/>
              <a:ext cx="35954" cy="3695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3410193" y="2123139"/>
              <a:ext cx="35954" cy="3695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883373" y="2556595"/>
              <a:ext cx="111256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오른쪽 화살표 17"/>
          <p:cNvSpPr/>
          <p:nvPr/>
        </p:nvSpPr>
        <p:spPr>
          <a:xfrm>
            <a:off x="4027390" y="5557164"/>
            <a:ext cx="288032" cy="720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5484344" y="5201393"/>
            <a:ext cx="288032" cy="720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982112" y="4409305"/>
            <a:ext cx="2363409" cy="165618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5326" y="4403312"/>
            <a:ext cx="1720740" cy="165618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911199" y="4833636"/>
            <a:ext cx="925076" cy="79553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clustering </a:t>
            </a:r>
          </a:p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in the </a:t>
            </a:r>
          </a:p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feature space</a:t>
            </a:r>
            <a:endParaRPr kumimoji="0" lang="en-US" altLang="ko-KR" sz="11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6975098" y="5201393"/>
            <a:ext cx="288032" cy="7200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401953" y="4833636"/>
            <a:ext cx="1006376" cy="79553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classification</a:t>
            </a:r>
          </a:p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of events</a:t>
            </a:r>
          </a:p>
          <a:p>
            <a:pPr lvl="0"/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(</a:t>
            </a:r>
            <a:r>
              <a:rPr kumimoji="0" lang="en-US" altLang="ko-KR" sz="1100" b="1" dirty="0" err="1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eg</a:t>
            </a:r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. </a:t>
            </a:r>
            <a:r>
              <a:rPr kumimoji="0" lang="en-US" altLang="ko-KR" sz="1100" b="1" dirty="0" err="1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kNN</a:t>
            </a:r>
            <a:r>
              <a:rPr kumimoji="0" lang="en-US" altLang="ko-KR" sz="1100" b="1" dirty="0" smtClean="0">
                <a:solidFill>
                  <a:prstClr val="black"/>
                </a:solidFill>
                <a:latin typeface="Bodoni MT" pitchFamily="18" charset="0"/>
                <a:ea typeface="HY견고딕" panose="02030600000101010101" pitchFamily="18" charset="-127"/>
              </a:rPr>
              <a:t>)</a:t>
            </a:r>
            <a:endParaRPr kumimoji="0" lang="en-US" altLang="ko-KR" sz="1100" b="1" dirty="0">
              <a:solidFill>
                <a:prstClr val="black"/>
              </a:solidFill>
              <a:latin typeface="Bodoni MT" pitchFamily="18" charset="0"/>
              <a:ea typeface="HY견고딕" panose="02030600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55976" y="5301208"/>
            <a:ext cx="1152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100" b="1" dirty="0" smtClean="0">
                <a:latin typeface="Bodoni MT" pitchFamily="18" charset="0"/>
                <a:ea typeface="HY견고딕" panose="02030600000101010101" pitchFamily="18" charset="-127"/>
              </a:rPr>
              <a:t>2</a:t>
            </a:r>
            <a:r>
              <a:rPr kumimoji="0" lang="en-US" altLang="ko-KR" sz="1100" b="1" baseline="30000" dirty="0" smtClean="0">
                <a:latin typeface="Bodoni MT" pitchFamily="18" charset="0"/>
                <a:ea typeface="HY견고딕" panose="02030600000101010101" pitchFamily="18" charset="-127"/>
              </a:rPr>
              <a:t>nd</a:t>
            </a:r>
            <a:r>
              <a:rPr kumimoji="0" lang="en-US" altLang="ko-KR" sz="1100" b="1" dirty="0" smtClean="0">
                <a:latin typeface="Bodoni MT" pitchFamily="18" charset="0"/>
                <a:ea typeface="HY견고딕" panose="02030600000101010101" pitchFamily="18" charset="-127"/>
              </a:rPr>
              <a:t> order statistical features</a:t>
            </a:r>
          </a:p>
          <a:p>
            <a:r>
              <a:rPr kumimoji="0" lang="en-US" altLang="ko-KR" sz="1100" b="1" i="1" dirty="0" smtClean="0">
                <a:latin typeface="Times New Roman" pitchFamily="18" charset="0"/>
                <a:ea typeface="HY견고딕" panose="02030600000101010101" pitchFamily="18" charset="-127"/>
                <a:cs typeface="Times New Roman" pitchFamily="18" charset="0"/>
              </a:rPr>
              <a:t>f</a:t>
            </a:r>
            <a:r>
              <a:rPr kumimoji="0" lang="en-US" altLang="ko-KR" sz="700" b="1" i="1" dirty="0" smtClean="0">
                <a:latin typeface="Times New Roman" pitchFamily="18" charset="0"/>
                <a:ea typeface="HY견고딕" panose="02030600000101010101" pitchFamily="18" charset="-127"/>
                <a:cs typeface="Times New Roman" pitchFamily="18" charset="0"/>
              </a:rPr>
              <a:t>1  , … , </a:t>
            </a:r>
            <a:r>
              <a:rPr kumimoji="0" lang="en-US" altLang="ko-KR" sz="1100" b="1" i="1" dirty="0" smtClean="0">
                <a:latin typeface="Times New Roman" pitchFamily="18" charset="0"/>
                <a:ea typeface="HY견고딕" panose="02030600000101010101" pitchFamily="18" charset="-127"/>
                <a:cs typeface="Times New Roman" pitchFamily="18" charset="0"/>
              </a:rPr>
              <a:t>f</a:t>
            </a:r>
            <a:r>
              <a:rPr kumimoji="0" lang="en-US" altLang="ko-KR" sz="700" b="1" i="1" dirty="0" smtClean="0">
                <a:latin typeface="Times New Roman" pitchFamily="18" charset="0"/>
                <a:ea typeface="HY견고딕" panose="02030600000101010101" pitchFamily="18" charset="-127"/>
                <a:cs typeface="Times New Roman" pitchFamily="18" charset="0"/>
              </a:rPr>
              <a:t>m</a:t>
            </a:r>
            <a:endParaRPr lang="ko-KR" altLang="en-US" sz="11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57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>
                <a:latin typeface="Bodoni MT" pitchFamily="18" charset="0"/>
              </a:rPr>
              <a:t>Benchmark </a:t>
            </a:r>
            <a:r>
              <a:rPr lang="en-US" altLang="ko-KR" b="1" dirty="0" err="1" smtClean="0">
                <a:latin typeface="Bodoni MT" pitchFamily="18" charset="0"/>
              </a:rPr>
              <a:t>IoT</a:t>
            </a:r>
            <a:r>
              <a:rPr lang="en-US" altLang="ko-KR" b="1" dirty="0" smtClean="0">
                <a:latin typeface="Bodoni MT" pitchFamily="18" charset="0"/>
              </a:rPr>
              <a:t> sensor data :</a:t>
            </a:r>
          </a:p>
          <a:p>
            <a:pPr>
              <a:buNone/>
            </a:pPr>
            <a:r>
              <a:rPr lang="en-US" altLang="ko-KR" dirty="0" smtClean="0"/>
              <a:t>  </a:t>
            </a:r>
            <a:r>
              <a:rPr lang="en-US" altLang="ko-KR" dirty="0" smtClean="0">
                <a:latin typeface="Bodoni MT" pitchFamily="18" charset="0"/>
              </a:rPr>
              <a:t>- ECG data from handheld device</a:t>
            </a:r>
          </a:p>
          <a:p>
            <a:pPr>
              <a:buNone/>
            </a:pPr>
            <a:r>
              <a:rPr lang="en-US" altLang="ko-KR" dirty="0" smtClean="0">
                <a:latin typeface="Bodoni MT" pitchFamily="18" charset="0"/>
              </a:rPr>
              <a:t>   - air quality data</a:t>
            </a:r>
          </a:p>
          <a:p>
            <a:pPr>
              <a:buNone/>
            </a:pPr>
            <a:r>
              <a:rPr lang="en-US" altLang="ko-KR" dirty="0" smtClean="0">
                <a:latin typeface="Bodoni MT" pitchFamily="18" charset="0"/>
              </a:rPr>
              <a:t>   - traffic data</a:t>
            </a:r>
          </a:p>
          <a:p>
            <a:pPr>
              <a:buNone/>
            </a:pPr>
            <a:r>
              <a:rPr lang="en-US" altLang="ko-KR" dirty="0" smtClean="0">
                <a:latin typeface="Bodoni MT" pitchFamily="18" charset="0"/>
              </a:rPr>
              <a:t>   - safety-related data (bridge, automobile, etc.)</a:t>
            </a:r>
          </a:p>
          <a:p>
            <a:pPr>
              <a:buNone/>
            </a:pPr>
            <a:endParaRPr lang="en-US" altLang="ko-KR" sz="1000" dirty="0" smtClean="0">
              <a:latin typeface="Bodoni MT" pitchFamily="18" charset="0"/>
            </a:endParaRPr>
          </a:p>
          <a:p>
            <a:r>
              <a:rPr lang="en-US" altLang="ko-KR" b="1" dirty="0" smtClean="0">
                <a:latin typeface="Bodoni MT" pitchFamily="18" charset="0"/>
              </a:rPr>
              <a:t>Tasks :</a:t>
            </a:r>
          </a:p>
          <a:p>
            <a:endParaRPr lang="ko-KR" altLang="en-US" b="1" dirty="0">
              <a:latin typeface="Bodoni MT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27584" y="4005064"/>
          <a:ext cx="712879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609"/>
                <a:gridCol w="2186609"/>
                <a:gridCol w="2755575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low-level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high-level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ECG data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normal, abnormal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disease, heart-health</a:t>
                      </a:r>
                      <a:r>
                        <a:rPr lang="en-US" altLang="ko-KR" baseline="0" dirty="0" smtClean="0">
                          <a:latin typeface="Bodoni MT" pitchFamily="18" charset="0"/>
                        </a:rPr>
                        <a:t> cond.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air quality data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good, normal, bad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prediction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traffic data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hot-spot detection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prediction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safety-related data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normal, abnormal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Bodoni MT" pitchFamily="18" charset="0"/>
                        </a:rPr>
                        <a:t>prediction</a:t>
                      </a:r>
                      <a:endParaRPr lang="ko-KR" altLang="en-US" dirty="0">
                        <a:latin typeface="Bodoni MT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19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352928" cy="4857403"/>
          </a:xfrm>
        </p:spPr>
        <p:txBody>
          <a:bodyPr/>
          <a:lstStyle/>
          <a:p>
            <a:r>
              <a:rPr lang="ko-KR" altLang="en-US" b="1" dirty="0" smtClean="0">
                <a:latin typeface="HY그래픽M" pitchFamily="18" charset="-127"/>
                <a:ea typeface="HY그래픽M" pitchFamily="18" charset="-127"/>
              </a:rPr>
              <a:t>수행방법 </a:t>
            </a:r>
            <a:r>
              <a:rPr lang="en-US" altLang="ko-KR" b="1" dirty="0" smtClean="0">
                <a:latin typeface="HY그래픽M" pitchFamily="18" charset="-127"/>
                <a:ea typeface="HY그래픽M" pitchFamily="18" charset="-127"/>
              </a:rPr>
              <a:t>:</a:t>
            </a:r>
          </a:p>
          <a:p>
            <a:pPr>
              <a:buNone/>
            </a:pP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  1. Feature Extraction :</a:t>
            </a:r>
          </a:p>
          <a:p>
            <a:pPr>
              <a:buNone/>
            </a:pP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   - Co-occurrence matrix </a:t>
            </a:r>
            <a:r>
              <a:rPr lang="ko-KR" altLang="en-US" dirty="0" smtClean="0">
                <a:latin typeface="Bodoni MT" pitchFamily="18" charset="0"/>
                <a:ea typeface="HY그래픽M" pitchFamily="18" charset="-127"/>
              </a:rPr>
              <a:t>를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 </a:t>
            </a:r>
            <a:r>
              <a:rPr lang="ko-KR" altLang="en-US" dirty="0" smtClean="0">
                <a:latin typeface="Bodoni MT" pitchFamily="18" charset="0"/>
                <a:ea typeface="HY그래픽M" pitchFamily="18" charset="-127"/>
              </a:rPr>
              <a:t>이용하여 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homogeneity, contrast, correlation </a:t>
            </a:r>
            <a:r>
              <a:rPr lang="ko-KR" altLang="en-US" dirty="0" smtClean="0">
                <a:latin typeface="Bodoni MT" pitchFamily="18" charset="0"/>
                <a:ea typeface="HY그래픽M" pitchFamily="18" charset="-127"/>
              </a:rPr>
              <a:t>등의 특징들을 추출한다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.</a:t>
            </a:r>
          </a:p>
          <a:p>
            <a:pPr>
              <a:buNone/>
            </a:pP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   - </a:t>
            </a:r>
            <a:r>
              <a:rPr lang="ko-KR" altLang="en-US" dirty="0" smtClean="0">
                <a:latin typeface="Bodoni MT" pitchFamily="18" charset="0"/>
                <a:ea typeface="HY그래픽M" pitchFamily="18" charset="-127"/>
              </a:rPr>
              <a:t>각 자료의 특성에 맞는 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random variable </a:t>
            </a:r>
            <a:r>
              <a:rPr lang="ko-KR" altLang="en-US" dirty="0" smtClean="0">
                <a:latin typeface="Bodoni MT" pitchFamily="18" charset="0"/>
                <a:ea typeface="HY그래픽M" pitchFamily="18" charset="-127"/>
              </a:rPr>
              <a:t>의 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parameter </a:t>
            </a:r>
            <a:r>
              <a:rPr lang="ko-KR" altLang="en-US" dirty="0" smtClean="0">
                <a:latin typeface="Bodoni MT" pitchFamily="18" charset="0"/>
                <a:ea typeface="HY그래픽M" pitchFamily="18" charset="-127"/>
              </a:rPr>
              <a:t>들을 추출한다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(</a:t>
            </a:r>
            <a:r>
              <a:rPr lang="en-US" altLang="ko-KR" dirty="0" err="1" smtClean="0">
                <a:latin typeface="Bodoni MT" pitchFamily="18" charset="0"/>
                <a:ea typeface="HY그래픽M" pitchFamily="18" charset="-127"/>
              </a:rPr>
              <a:t>eg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. Beta parameters, Gamma parameters).</a:t>
            </a:r>
          </a:p>
          <a:p>
            <a:pPr>
              <a:buNone/>
            </a:pP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  </a:t>
            </a: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2. Clustering :</a:t>
            </a:r>
          </a:p>
          <a:p>
            <a:pPr>
              <a:buNone/>
            </a:pP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   - EM method </a:t>
            </a:r>
            <a:r>
              <a:rPr lang="ko-KR" altLang="en-US" dirty="0" smtClean="0">
                <a:latin typeface="Bodoni MT" pitchFamily="18" charset="0"/>
                <a:ea typeface="HY그래픽M" pitchFamily="18" charset="-127"/>
              </a:rPr>
              <a:t>에 기초하여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(</a:t>
            </a:r>
            <a:r>
              <a:rPr lang="en-US" altLang="ko-KR" dirty="0" err="1" smtClean="0">
                <a:latin typeface="Bodoni MT" pitchFamily="18" charset="0"/>
                <a:ea typeface="HY그래픽M" pitchFamily="18" charset="-127"/>
              </a:rPr>
              <a:t>eg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. LBG method) feature space </a:t>
            </a:r>
            <a:r>
              <a:rPr lang="ko-KR" altLang="en-US" dirty="0" smtClean="0">
                <a:latin typeface="Bodoni MT" pitchFamily="18" charset="0"/>
                <a:ea typeface="HY그래픽M" pitchFamily="18" charset="-127"/>
              </a:rPr>
              <a:t>에서 자료에 맞도록 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clustering </a:t>
            </a:r>
            <a:r>
              <a:rPr lang="ko-KR" altLang="en-US" dirty="0" smtClean="0">
                <a:latin typeface="Bodoni MT" pitchFamily="18" charset="0"/>
                <a:ea typeface="HY그래픽M" pitchFamily="18" charset="-127"/>
              </a:rPr>
              <a:t>을 실시한다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.</a:t>
            </a:r>
          </a:p>
          <a:p>
            <a:pPr>
              <a:buNone/>
            </a:pP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  </a:t>
            </a: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3. Classification :</a:t>
            </a:r>
          </a:p>
          <a:p>
            <a:pPr>
              <a:buNone/>
            </a:pP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   - low-level : </a:t>
            </a:r>
            <a:r>
              <a:rPr lang="en-US" altLang="ko-KR" dirty="0" err="1" smtClean="0">
                <a:latin typeface="Bodoni MT" pitchFamily="18" charset="0"/>
                <a:ea typeface="HY그래픽M" pitchFamily="18" charset="-127"/>
              </a:rPr>
              <a:t>kNN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, LDA </a:t>
            </a:r>
            <a:r>
              <a:rPr lang="ko-KR" altLang="en-US" dirty="0" smtClean="0">
                <a:latin typeface="Bodoni MT" pitchFamily="18" charset="0"/>
                <a:ea typeface="HY그래픽M" pitchFamily="18" charset="-127"/>
              </a:rPr>
              <a:t>등의 방법을 고려한다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.</a:t>
            </a:r>
          </a:p>
          <a:p>
            <a:pPr>
              <a:buNone/>
            </a:pP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   - high-level: CPON, deep-CPON </a:t>
            </a:r>
            <a:r>
              <a:rPr lang="ko-KR" altLang="en-US" dirty="0" smtClean="0">
                <a:latin typeface="Bodoni MT" pitchFamily="18" charset="0"/>
                <a:ea typeface="HY그래픽M" pitchFamily="18" charset="-127"/>
              </a:rPr>
              <a:t>방법론을 고려한다</a:t>
            </a:r>
            <a:r>
              <a:rPr lang="en-US" altLang="ko-KR" dirty="0" smtClean="0">
                <a:latin typeface="Bodoni MT" pitchFamily="18" charset="0"/>
                <a:ea typeface="HY그래픽M" pitchFamily="18" charset="-127"/>
              </a:rPr>
              <a:t>.</a:t>
            </a:r>
            <a:endParaRPr lang="ko-KR" altLang="en-US" dirty="0">
              <a:latin typeface="Bodoni MT" pitchFamily="18" charset="0"/>
              <a:ea typeface="HY그래픽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10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연간 스케줄 및 최종 결과물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latin typeface="HY그래픽M" pitchFamily="18" charset="-127"/>
                <a:ea typeface="HY그래픽M" pitchFamily="18" charset="-127"/>
              </a:rPr>
              <a:t>연간 스케줄 </a:t>
            </a:r>
            <a:r>
              <a:rPr lang="en-US" altLang="ko-KR" b="1" dirty="0" smtClean="0">
                <a:latin typeface="HY그래픽M" pitchFamily="18" charset="-127"/>
                <a:ea typeface="HY그래픽M" pitchFamily="18" charset="-127"/>
              </a:rPr>
              <a:t>: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="1" dirty="0" smtClean="0">
                <a:latin typeface="HY그래픽M" pitchFamily="18" charset="-127"/>
                <a:ea typeface="HY그래픽M" pitchFamily="18" charset="-127"/>
              </a:rPr>
              <a:t>최종결과물</a:t>
            </a:r>
            <a:r>
              <a:rPr lang="en-US" altLang="ko-KR" b="1" dirty="0" smtClean="0">
                <a:latin typeface="HY그래픽M" pitchFamily="18" charset="-127"/>
                <a:ea typeface="HY그래픽M" pitchFamily="18" charset="-127"/>
              </a:rPr>
              <a:t>(</a:t>
            </a:r>
            <a:r>
              <a:rPr lang="ko-KR" altLang="en-US" b="1" dirty="0" smtClean="0">
                <a:latin typeface="HY그래픽M" pitchFamily="18" charset="-127"/>
                <a:ea typeface="HY그래픽M" pitchFamily="18" charset="-127"/>
              </a:rPr>
              <a:t>예상</a:t>
            </a:r>
            <a:r>
              <a:rPr lang="en-US" altLang="ko-KR" b="1" dirty="0" smtClean="0">
                <a:latin typeface="HY그래픽M" pitchFamily="18" charset="-127"/>
                <a:ea typeface="HY그래픽M" pitchFamily="18" charset="-127"/>
              </a:rPr>
              <a:t>)</a:t>
            </a:r>
            <a:r>
              <a:rPr lang="ko-KR" altLang="en-US" b="1" dirty="0" smtClean="0">
                <a:latin typeface="HY그래픽M" pitchFamily="18" charset="-127"/>
                <a:ea typeface="HY그래픽M" pitchFamily="18" charset="-127"/>
              </a:rPr>
              <a:t> </a:t>
            </a:r>
            <a:r>
              <a:rPr lang="en-US" altLang="ko-KR" b="1" dirty="0" smtClean="0">
                <a:latin typeface="HY그래픽M" pitchFamily="18" charset="-127"/>
                <a:ea typeface="HY그래픽M" pitchFamily="18" charset="-127"/>
              </a:rPr>
              <a:t>:</a:t>
            </a:r>
          </a:p>
          <a:p>
            <a:pPr>
              <a:buNone/>
            </a:pPr>
            <a:r>
              <a:rPr lang="en-US" altLang="ko-KR" b="1" dirty="0" smtClean="0">
                <a:latin typeface="HY그래픽M" pitchFamily="18" charset="-127"/>
                <a:ea typeface="HY그래픽M" pitchFamily="18" charset="-127"/>
              </a:rPr>
              <a:t>    </a:t>
            </a:r>
            <a:r>
              <a:rPr lang="ko-KR" altLang="en-US" b="1" smtClean="0">
                <a:latin typeface="HY그래픽M" pitchFamily="18" charset="-127"/>
                <a:ea typeface="HY그래픽M" pitchFamily="18" charset="-127"/>
              </a:rPr>
              <a:t>국외논문</a:t>
            </a:r>
            <a:r>
              <a:rPr lang="en-US" altLang="ko-KR" b="1" dirty="0" smtClean="0">
                <a:latin typeface="HY그래픽M" pitchFamily="18" charset="-127"/>
                <a:ea typeface="HY그래픽M" pitchFamily="18" charset="-127"/>
              </a:rPr>
              <a:t>(4</a:t>
            </a:r>
            <a:r>
              <a:rPr lang="ko-KR" altLang="en-US" b="1" smtClean="0">
                <a:latin typeface="HY그래픽M" pitchFamily="18" charset="-127"/>
                <a:ea typeface="HY그래픽M" pitchFamily="18" charset="-127"/>
              </a:rPr>
              <a:t>편</a:t>
            </a:r>
            <a:r>
              <a:rPr lang="en-US" altLang="ko-KR" b="1" dirty="0" smtClean="0">
                <a:latin typeface="HY그래픽M" pitchFamily="18" charset="-127"/>
                <a:ea typeface="HY그래픽M" pitchFamily="18" charset="-127"/>
              </a:rPr>
              <a:t>), </a:t>
            </a:r>
            <a:r>
              <a:rPr lang="ko-KR" altLang="en-US" b="1" smtClean="0">
                <a:latin typeface="HY그래픽M" pitchFamily="18" charset="-127"/>
                <a:ea typeface="HY그래픽M" pitchFamily="18" charset="-127"/>
              </a:rPr>
              <a:t>특허출원</a:t>
            </a:r>
            <a:r>
              <a:rPr lang="en-US" altLang="ko-KR" b="1" dirty="0" smtClean="0">
                <a:latin typeface="HY그래픽M" pitchFamily="18" charset="-127"/>
                <a:ea typeface="HY그래픽M" pitchFamily="18" charset="-127"/>
              </a:rPr>
              <a:t>(2</a:t>
            </a:r>
            <a:r>
              <a:rPr lang="ko-KR" altLang="en-US" b="1" smtClean="0">
                <a:latin typeface="HY그래픽M" pitchFamily="18" charset="-127"/>
                <a:ea typeface="HY그래픽M" pitchFamily="18" charset="-127"/>
              </a:rPr>
              <a:t>건</a:t>
            </a:r>
            <a:r>
              <a:rPr lang="en-US" altLang="ko-KR" b="1" dirty="0" smtClean="0">
                <a:latin typeface="HY그래픽M" pitchFamily="18" charset="-127"/>
                <a:ea typeface="HY그래픽M" pitchFamily="18" charset="-127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55576" y="1844825"/>
          <a:ext cx="655272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239"/>
                <a:gridCol w="473624"/>
                <a:gridCol w="473624"/>
                <a:gridCol w="473624"/>
                <a:gridCol w="473624"/>
                <a:gridCol w="473624"/>
                <a:gridCol w="473624"/>
                <a:gridCol w="473624"/>
                <a:gridCol w="473624"/>
                <a:gridCol w="473624"/>
                <a:gridCol w="473624"/>
                <a:gridCol w="473624"/>
                <a:gridCol w="473624"/>
              </a:tblGrid>
              <a:tr h="364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</a:tr>
              <a:tr h="5472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Bodoni MT Condensed" pitchFamily="18" charset="0"/>
                        </a:rPr>
                        <a:t>IoT</a:t>
                      </a:r>
                      <a:r>
                        <a:rPr lang="en-US" altLang="ko-KR" b="0" dirty="0" smtClean="0">
                          <a:latin typeface="Bodoni MT Condensed" pitchFamily="18" charset="0"/>
                        </a:rPr>
                        <a:t> sensor</a:t>
                      </a:r>
                    </a:p>
                    <a:p>
                      <a:pPr latinLnBrk="1"/>
                      <a:r>
                        <a:rPr lang="ko-KR" altLang="en-US" sz="1200" b="0" dirty="0" smtClean="0">
                          <a:latin typeface="Bodoni MT Condensed" pitchFamily="18" charset="0"/>
                        </a:rPr>
                        <a:t>자료 수집</a:t>
                      </a:r>
                      <a:endParaRPr lang="ko-KR" altLang="en-US" b="0" dirty="0">
                        <a:latin typeface="Bodoni MT Condensed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Bodoni MT" pitchFamily="18" charset="0"/>
                        </a:rPr>
                        <a:t>MMLS</a:t>
                      </a:r>
                    </a:p>
                    <a:p>
                      <a:pPr latinLnBrk="1"/>
                      <a:r>
                        <a:rPr lang="ko-KR" altLang="en-US" sz="1200" dirty="0" smtClean="0">
                          <a:latin typeface="Bodoni MT Condensed" pitchFamily="18" charset="0"/>
                        </a:rPr>
                        <a:t>구조 설계</a:t>
                      </a:r>
                      <a:endParaRPr lang="ko-KR" altLang="en-US" sz="1200" dirty="0">
                        <a:latin typeface="Bodoni MT Condensed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Bodoni MT Condensed" pitchFamily="18" charset="0"/>
                        </a:rPr>
                        <a:t>특징 추출</a:t>
                      </a:r>
                      <a:endParaRPr lang="en-US" altLang="ko-KR" sz="1200" dirty="0" smtClean="0">
                        <a:latin typeface="Bodoni MT Condensed" pitchFamily="18" charset="0"/>
                      </a:endParaRPr>
                    </a:p>
                    <a:p>
                      <a:pPr latinLnBrk="1"/>
                      <a:endParaRPr lang="ko-KR" altLang="en-US" sz="1200" dirty="0">
                        <a:latin typeface="Bodoni MT Condensed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Bodoni MT Condensed" pitchFamily="18" charset="0"/>
                        </a:rPr>
                        <a:t>모델 구현</a:t>
                      </a:r>
                      <a:endParaRPr lang="en-US" altLang="ko-KR" sz="1200" dirty="0" smtClean="0">
                        <a:latin typeface="Bodoni MT Condensed" pitchFamily="18" charset="0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Bodoni MT Condensed" pitchFamily="18" charset="0"/>
                        </a:rPr>
                        <a:t>및 실험</a:t>
                      </a:r>
                      <a:endParaRPr lang="ko-KR" altLang="en-US" sz="1200" dirty="0">
                        <a:latin typeface="Bodoni MT Condensed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560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Bodoni MT Condensed" pitchFamily="18" charset="0"/>
                        </a:rPr>
                        <a:t>보고서</a:t>
                      </a:r>
                      <a:endParaRPr lang="en-US" altLang="ko-KR" sz="1200" dirty="0" smtClean="0">
                        <a:latin typeface="Bodoni MT Condensed" pitchFamily="18" charset="0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Bodoni MT Condensed" pitchFamily="18" charset="0"/>
                        </a:rPr>
                        <a:t>작성</a:t>
                      </a:r>
                      <a:endParaRPr lang="ko-KR" altLang="en-US" sz="1200" dirty="0">
                        <a:latin typeface="Bodoni MT Condensed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1619672" y="2492896"/>
            <a:ext cx="1872208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123728" y="2996952"/>
            <a:ext cx="187220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627784" y="3429000"/>
            <a:ext cx="280831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491880" y="3933056"/>
            <a:ext cx="288032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868144" y="4365104"/>
            <a:ext cx="14401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88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참여 인력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길이만</a:t>
            </a: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(</a:t>
            </a:r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과제 책임</a:t>
            </a: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) : </a:t>
            </a:r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과제주관 및 알고리즘 개발</a:t>
            </a:r>
            <a:endParaRPr lang="en-US" altLang="ko-KR" b="1" dirty="0" smtClean="0">
              <a:latin typeface="Bodoni MT" pitchFamily="18" charset="0"/>
              <a:ea typeface="HY그래픽M" pitchFamily="18" charset="-127"/>
            </a:endParaRPr>
          </a:p>
          <a:p>
            <a:pPr>
              <a:buNone/>
            </a:pP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    </a:t>
            </a:r>
            <a:r>
              <a:rPr lang="ko-KR" altLang="en-US" sz="2000" dirty="0" smtClean="0">
                <a:latin typeface="Bodoni MT" pitchFamily="18" charset="0"/>
                <a:ea typeface="HY그래픽M" pitchFamily="18" charset="-127"/>
              </a:rPr>
              <a:t>연락처 </a:t>
            </a:r>
            <a:r>
              <a:rPr lang="en-US" altLang="ko-KR" sz="2000" dirty="0" smtClean="0">
                <a:latin typeface="Bodoni MT" pitchFamily="18" charset="0"/>
                <a:ea typeface="HY그래픽M" pitchFamily="18" charset="-127"/>
              </a:rPr>
              <a:t>: HP(010-8262-3028); Email(rmkil@skku.edu)</a:t>
            </a:r>
          </a:p>
          <a:p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배한빈</a:t>
            </a: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(</a:t>
            </a:r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실무 책임</a:t>
            </a: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) : </a:t>
            </a:r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실무책임</a:t>
            </a: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, </a:t>
            </a:r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알고리즘 구현 및 실험</a:t>
            </a:r>
            <a:endParaRPr lang="en-US" altLang="ko-KR" b="1" dirty="0" smtClean="0">
              <a:latin typeface="Bodoni MT" pitchFamily="18" charset="0"/>
              <a:ea typeface="HY그래픽M" pitchFamily="18" charset="-127"/>
            </a:endParaRPr>
          </a:p>
          <a:p>
            <a:pPr>
              <a:buNone/>
            </a:pPr>
            <a:r>
              <a:rPr lang="ko-KR" altLang="en-US" sz="2400" b="1" dirty="0" smtClean="0">
                <a:latin typeface="Bodoni MT" pitchFamily="18" charset="0"/>
                <a:ea typeface="HY그래픽M" pitchFamily="18" charset="-127"/>
              </a:rPr>
              <a:t>   </a:t>
            </a:r>
            <a:r>
              <a:rPr lang="ko-KR" altLang="en-US" sz="2000" dirty="0" smtClean="0">
                <a:latin typeface="Bodoni MT" pitchFamily="18" charset="0"/>
                <a:ea typeface="HY그래픽M" pitchFamily="18" charset="-127"/>
              </a:rPr>
              <a:t>연락처 </a:t>
            </a:r>
            <a:r>
              <a:rPr lang="en-US" altLang="ko-KR" sz="2000" dirty="0" smtClean="0">
                <a:latin typeface="Bodoni MT" pitchFamily="18" charset="0"/>
                <a:ea typeface="HY그래픽M" pitchFamily="18" charset="-127"/>
              </a:rPr>
              <a:t>: HP(010-8010-4122); Email(bhb0722@nate.com)</a:t>
            </a:r>
          </a:p>
          <a:p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지유진</a:t>
            </a: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(</a:t>
            </a:r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참여 연구원</a:t>
            </a: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) : </a:t>
            </a:r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알고리즘 구현 및 실험</a:t>
            </a:r>
            <a:endParaRPr lang="en-US" altLang="ko-KR" b="1" dirty="0" smtClean="0">
              <a:latin typeface="Bodoni MT" pitchFamily="18" charset="0"/>
              <a:ea typeface="HY그래픽M" pitchFamily="18" charset="-127"/>
            </a:endParaRPr>
          </a:p>
          <a:p>
            <a:pPr>
              <a:buNone/>
            </a:pPr>
            <a:r>
              <a:rPr lang="ko-KR" altLang="en-US" sz="2400" b="1" dirty="0" smtClean="0">
                <a:latin typeface="Bodoni MT" pitchFamily="18" charset="0"/>
                <a:ea typeface="HY그래픽M" pitchFamily="18" charset="-127"/>
              </a:rPr>
              <a:t>   </a:t>
            </a:r>
            <a:r>
              <a:rPr lang="ko-KR" altLang="en-US" sz="2000" dirty="0" smtClean="0">
                <a:latin typeface="Bodoni MT" pitchFamily="18" charset="0"/>
                <a:ea typeface="HY그래픽M" pitchFamily="18" charset="-127"/>
              </a:rPr>
              <a:t>연락처 </a:t>
            </a:r>
            <a:r>
              <a:rPr lang="en-US" altLang="ko-KR" sz="2000" dirty="0" smtClean="0">
                <a:latin typeface="Bodoni MT" pitchFamily="18" charset="0"/>
                <a:ea typeface="HY그래픽M" pitchFamily="18" charset="-127"/>
              </a:rPr>
              <a:t>: HP(010-5160-8468); Email(emsys10@gmail.com)</a:t>
            </a:r>
          </a:p>
          <a:p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강상호</a:t>
            </a: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(</a:t>
            </a:r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참여 연구원</a:t>
            </a:r>
            <a:r>
              <a:rPr lang="en-US" altLang="ko-KR" b="1" dirty="0" smtClean="0">
                <a:latin typeface="Bodoni MT" pitchFamily="18" charset="0"/>
                <a:ea typeface="HY그래픽M" pitchFamily="18" charset="-127"/>
              </a:rPr>
              <a:t>) : </a:t>
            </a:r>
            <a:r>
              <a:rPr lang="ko-KR" altLang="en-US" b="1" dirty="0" smtClean="0">
                <a:latin typeface="Bodoni MT" pitchFamily="18" charset="0"/>
                <a:ea typeface="HY그래픽M" pitchFamily="18" charset="-127"/>
              </a:rPr>
              <a:t>알고리즘 구현 및 실험</a:t>
            </a:r>
            <a:endParaRPr lang="en-US" altLang="ko-KR" b="1" dirty="0" smtClean="0">
              <a:latin typeface="Bodoni MT" pitchFamily="18" charset="0"/>
              <a:ea typeface="HY그래픽M" pitchFamily="18" charset="-127"/>
            </a:endParaRPr>
          </a:p>
          <a:p>
            <a:pPr>
              <a:buNone/>
            </a:pPr>
            <a:r>
              <a:rPr lang="ko-KR" altLang="en-US" sz="2400" b="1" dirty="0" smtClean="0">
                <a:latin typeface="Bodoni MT" pitchFamily="18" charset="0"/>
                <a:ea typeface="HY그래픽M" pitchFamily="18" charset="-127"/>
              </a:rPr>
              <a:t>   </a:t>
            </a:r>
            <a:r>
              <a:rPr lang="ko-KR" altLang="en-US" sz="2000" dirty="0" smtClean="0">
                <a:latin typeface="Bodoni MT" pitchFamily="18" charset="0"/>
                <a:ea typeface="HY그래픽M" pitchFamily="18" charset="-127"/>
              </a:rPr>
              <a:t>연락처 </a:t>
            </a:r>
            <a:r>
              <a:rPr lang="en-US" altLang="ko-KR" sz="2000" dirty="0" smtClean="0">
                <a:latin typeface="Bodoni MT" pitchFamily="18" charset="0"/>
                <a:ea typeface="HY그래픽M" pitchFamily="18" charset="-127"/>
              </a:rPr>
              <a:t>: HP(010-2295-1975); Email(sh21kang@skku.edu)</a:t>
            </a:r>
            <a:endParaRPr lang="ko-KR" altLang="en-US" sz="2000" dirty="0">
              <a:latin typeface="Bodoni MT" pitchFamily="18" charset="0"/>
              <a:ea typeface="HY그래픽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39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5"/>
          <p:cNvSpPr>
            <a:spLocks noGrp="1"/>
          </p:cNvSpPr>
          <p:nvPr>
            <p:ph type="ctrTitle"/>
          </p:nvPr>
        </p:nvSpPr>
        <p:spPr>
          <a:xfrm>
            <a:off x="0" y="1628775"/>
            <a:ext cx="9144000" cy="11525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sz="28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초연결</a:t>
            </a:r>
            <a:r>
              <a:rPr lang="ko-KR" alt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8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IoT</a:t>
            </a: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8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노드의</a:t>
            </a:r>
            <a:r>
              <a:rPr lang="ko-KR" alt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군집 지능화를 통한</a:t>
            </a: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</a:b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Edge computing </a:t>
            </a:r>
            <a:r>
              <a:rPr lang="ko-KR" altLang="en-US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핵심 기술 연구</a:t>
            </a:r>
            <a:r>
              <a:rPr lang="en-US" altLang="ko-KR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1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</a:b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(Research on Edge computing via </a:t>
            </a:r>
            <a:r>
              <a:rPr lang="en-US" altLang="ko-KR" sz="28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Collective Intelligence </a:t>
            </a: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of </a:t>
            </a:r>
            <a:r>
              <a:rPr lang="en-US" altLang="ko-KR" sz="28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Hyper-connection </a:t>
            </a:r>
            <a:r>
              <a:rPr lang="en-US" altLang="ko-KR" sz="28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IoT</a:t>
            </a:r>
            <a:r>
              <a:rPr lang="en-US" altLang="ko-KR" sz="28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nodes)</a:t>
            </a:r>
          </a:p>
        </p:txBody>
      </p:sp>
      <p:sp>
        <p:nvSpPr>
          <p:cNvPr id="21507" name="부제목 6"/>
          <p:cNvSpPr>
            <a:spLocks noGrp="1"/>
          </p:cNvSpPr>
          <p:nvPr>
            <p:ph type="subTitle" idx="4294967295"/>
          </p:nvPr>
        </p:nvSpPr>
        <p:spPr>
          <a:xfrm>
            <a:off x="0" y="3789040"/>
            <a:ext cx="9144000" cy="2016348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ko-KR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Kick-off Workshop</a:t>
            </a:r>
          </a:p>
          <a:p>
            <a:pPr algn="ctr">
              <a:buFont typeface="Arial" charset="0"/>
              <a:buNone/>
            </a:pPr>
            <a:r>
              <a:rPr lang="en-US" altLang="ko-KR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2017.</a:t>
            </a:r>
            <a:r>
              <a:rPr lang="ko-KR" altLang="en-US" b="1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b="1" dirty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.</a:t>
            </a:r>
            <a:r>
              <a:rPr lang="ko-KR" altLang="en-US" b="1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6.</a:t>
            </a:r>
            <a:endParaRPr lang="en-US" altLang="ko-KR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algn="ctr"/>
            <a:endParaRPr lang="en-US" altLang="ko-KR" sz="1000" b="1" dirty="0"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  <a:p>
            <a:pPr algn="ctr">
              <a:buFont typeface="Arial" charset="0"/>
              <a:buNone/>
            </a:pPr>
            <a:r>
              <a:rPr lang="ko-KR" altLang="en-US" b="1" dirty="0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안 창 </a:t>
            </a:r>
            <a:r>
              <a:rPr lang="ko-KR" altLang="en-US" b="1" dirty="0" err="1" smtClean="0">
                <a:solidFill>
                  <a:srgbClr val="0033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욱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357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[1</a:t>
            </a:r>
            <a:r>
              <a:rPr lang="ko-KR" altLang="en-US" sz="2400" dirty="0" smtClean="0"/>
              <a:t>차년도</a:t>
            </a:r>
            <a:r>
              <a:rPr lang="en-US" altLang="ko-KR" sz="2400" dirty="0"/>
              <a:t>]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진화기계학습 연구목표 및 세부 연구 주제</a:t>
            </a:r>
            <a:endParaRPr lang="ko-KR" altLang="en-US" sz="2400" dirty="0"/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476696" y="1652430"/>
            <a:ext cx="6822696" cy="310154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82563" lvl="1" indent="-182563" latinLnBrk="0">
              <a:lnSpc>
                <a:spcPct val="150000"/>
              </a:lnSpc>
              <a:buBlip>
                <a:blip r:embed="rId2"/>
              </a:buBlip>
              <a:tabLst>
                <a:tab pos="266700" algn="l"/>
              </a:tabLst>
            </a:pPr>
            <a:r>
              <a:rPr lang="en-US" altLang="ko-KR" sz="1600" b="1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Edge computing</a:t>
            </a:r>
            <a:r>
              <a:rPr lang="ko-KR" altLang="en-US" sz="1600" b="1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에 맞는 새로운 형태의 인공지능 시스템 개발</a:t>
            </a:r>
            <a:endParaRPr lang="en-US" altLang="ko-KR" sz="16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Edge computing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에서 얻어지는 데이터와 신호의 특성에 맞게 설계된 기계학습 기술 개발</a:t>
            </a:r>
            <a:endParaRPr kumimoji="0" lang="en-US" altLang="ko-KR" sz="14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거대 규모의 </a:t>
            </a:r>
            <a:r>
              <a:rPr kumimoji="0" lang="en-US" altLang="ko-KR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feature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와 </a:t>
            </a:r>
            <a:r>
              <a:rPr kumimoji="0" lang="en-US" altLang="ko-KR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sample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을 갖는 문제의 분산 최적화에서 뛰어난 성능을 보이는 진화 컴퓨팅기반 인공지능 시스템 구축</a:t>
            </a:r>
            <a:endParaRPr kumimoji="0" lang="en-US" altLang="ko-KR" sz="14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endParaRPr kumimoji="0" lang="en-US" altLang="ko-KR" sz="6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82563" lvl="1" indent="-182563" latinLnBrk="0">
              <a:lnSpc>
                <a:spcPct val="150000"/>
              </a:lnSpc>
              <a:buBlip>
                <a:blip r:embed="rId2"/>
              </a:buBlip>
              <a:tabLst>
                <a:tab pos="266700" algn="l"/>
              </a:tabLst>
            </a:pPr>
            <a:r>
              <a:rPr lang="ko-KR" altLang="en-US" sz="1600" b="1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세부 연구 주제</a:t>
            </a:r>
            <a:endParaRPr lang="en-US" altLang="ko-KR" sz="1600" b="1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진화컴퓨팅을 위한 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실시간 </a:t>
            </a:r>
            <a:r>
              <a:rPr kumimoji="0" lang="en-US" altLang="ko-KR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Big </a:t>
            </a:r>
            <a:r>
              <a:rPr kumimoji="0" lang="en-US" altLang="ko-KR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feature </a:t>
            </a:r>
            <a:r>
              <a:rPr kumimoji="0" lang="ko-KR" altLang="en-US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 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인코딩 </a:t>
            </a:r>
            <a:r>
              <a:rPr kumimoji="0" lang="ko-KR" altLang="en-US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기법 연구</a:t>
            </a: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EMGP </a:t>
            </a:r>
            <a:r>
              <a:rPr kumimoji="0" lang="ko-KR" altLang="en-US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기반 </a:t>
            </a:r>
            <a:r>
              <a:rPr kumimoji="0" lang="en-US" altLang="ko-KR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Feature </a:t>
            </a:r>
            <a:r>
              <a:rPr kumimoji="0" lang="en-US" altLang="ko-KR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selection </a:t>
            </a:r>
            <a:r>
              <a:rPr kumimoji="0" lang="ko-KR" altLang="en-US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기법 연구</a:t>
            </a: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시공간</a:t>
            </a:r>
            <a:r>
              <a:rPr kumimoji="0" lang="en-US" altLang="ko-KR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kumimoji="0" lang="ko-KR" altLang="en-US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다중 데이터 트렌드의 시계열 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모델링을 </a:t>
            </a:r>
            <a:r>
              <a:rPr kumimoji="0" lang="ko-KR" altLang="en-US" sz="14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통한 적응적 진화 구조 </a:t>
            </a:r>
            <a:r>
              <a:rPr kumimoji="0" lang="ko-KR" altLang="en-US" sz="14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연구</a:t>
            </a:r>
            <a:endParaRPr kumimoji="0" lang="ko-KR" altLang="en-US" sz="14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47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49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8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48" name="Text Box 10"/>
            <p:cNvSpPr txBox="1">
              <a:spLocks noChangeArrowheads="1"/>
            </p:cNvSpPr>
            <p:nvPr/>
          </p:nvSpPr>
          <p:spPr bwMode="gray">
            <a:xfrm>
              <a:off x="530240" y="3410486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en-US" altLang="ko-KR" sz="1600" b="1" dirty="0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Edge computing</a:t>
              </a:r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을 위한 새로운 </a:t>
              </a:r>
              <a:r>
                <a:rPr kumimoji="0" lang="ko-KR" altLang="en-US" sz="1600" b="1" dirty="0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형태의 진화기계학습 </a:t>
              </a:r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기법</a:t>
              </a:r>
            </a:p>
          </p:txBody>
        </p:sp>
      </p:grpSp>
      <p:pic>
        <p:nvPicPr>
          <p:cNvPr id="8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08" r="190" b="-4167"/>
          <a:stretch/>
        </p:blipFill>
        <p:spPr bwMode="auto">
          <a:xfrm>
            <a:off x="7794618" y="2504046"/>
            <a:ext cx="1184827" cy="1532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4" name="Gruppieren 2"/>
          <p:cNvGrpSpPr/>
          <p:nvPr/>
        </p:nvGrpSpPr>
        <p:grpSpPr>
          <a:xfrm>
            <a:off x="6503600" y="3616463"/>
            <a:ext cx="2774471" cy="1776528"/>
            <a:chOff x="4126656" y="1395413"/>
            <a:chExt cx="4840662" cy="4248149"/>
          </a:xfrm>
        </p:grpSpPr>
        <p:pic>
          <p:nvPicPr>
            <p:cNvPr id="75" name="_effect" descr="C:\Users\marc.h\Desktop\Schatten-TES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gray">
            <a:xfrm>
              <a:off x="4126656" y="4915718"/>
              <a:ext cx="4840662" cy="727844"/>
            </a:xfrm>
            <a:prstGeom prst="rect">
              <a:avLst/>
            </a:prstGeom>
            <a:noFill/>
          </p:spPr>
        </p:pic>
        <p:grpSp>
          <p:nvGrpSpPr>
            <p:cNvPr id="76" name="Gruppieren 19"/>
            <p:cNvGrpSpPr/>
            <p:nvPr/>
          </p:nvGrpSpPr>
          <p:grpSpPr bwMode="gray">
            <a:xfrm>
              <a:off x="5626827" y="1395413"/>
              <a:ext cx="2113824" cy="4248149"/>
              <a:chOff x="2932113" y="138113"/>
              <a:chExt cx="3273425" cy="6578600"/>
            </a:xfrm>
          </p:grpSpPr>
          <p:sp>
            <p:nvSpPr>
              <p:cNvPr id="77" name="Rectangle 6"/>
              <p:cNvSpPr>
                <a:spLocks noChangeArrowheads="1"/>
              </p:cNvSpPr>
              <p:nvPr/>
            </p:nvSpPr>
            <p:spPr bwMode="gray">
              <a:xfrm>
                <a:off x="2932113" y="476250"/>
                <a:ext cx="3273425" cy="5676900"/>
              </a:xfrm>
              <a:prstGeom prst="rect">
                <a:avLst/>
              </a:prstGeom>
              <a:gradFill flip="none" rotWithShape="1">
                <a:gsLst>
                  <a:gs pos="0">
                    <a:srgbClr val="D7D7D7"/>
                  </a:gs>
                  <a:gs pos="100000">
                    <a:srgbClr val="C8C8C8"/>
                  </a:gs>
                </a:gsLst>
                <a:lin ang="0" scaled="1"/>
                <a:tileRect/>
              </a:gradFill>
              <a:ln w="14288" cap="flat">
                <a:noFill/>
                <a:prstDash val="solid"/>
                <a:miter lim="800000"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Rectangle 7"/>
              <p:cNvSpPr>
                <a:spLocks noChangeArrowheads="1"/>
              </p:cNvSpPr>
              <p:nvPr/>
            </p:nvSpPr>
            <p:spPr bwMode="gray">
              <a:xfrm>
                <a:off x="3127375" y="630238"/>
                <a:ext cx="2884487" cy="5522913"/>
              </a:xfrm>
              <a:prstGeom prst="rect">
                <a:avLst/>
              </a:prstGeom>
              <a:solidFill>
                <a:srgbClr val="AFAFA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Rectangle 8"/>
              <p:cNvSpPr>
                <a:spLocks noChangeArrowheads="1"/>
              </p:cNvSpPr>
              <p:nvPr/>
            </p:nvSpPr>
            <p:spPr bwMode="gray">
              <a:xfrm>
                <a:off x="3165475" y="674688"/>
                <a:ext cx="2808287" cy="5478463"/>
              </a:xfrm>
              <a:prstGeom prst="rect">
                <a:avLst/>
              </a:prstGeom>
              <a:solidFill>
                <a:srgbClr val="FFFFFF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Rectangle 9"/>
              <p:cNvSpPr>
                <a:spLocks noChangeArrowheads="1"/>
              </p:cNvSpPr>
              <p:nvPr/>
            </p:nvSpPr>
            <p:spPr bwMode="gray">
              <a:xfrm>
                <a:off x="3232150" y="741363"/>
                <a:ext cx="2673350" cy="5411788"/>
              </a:xfrm>
              <a:prstGeom prst="rect">
                <a:avLst/>
              </a:prstGeom>
              <a:solidFill>
                <a:srgbClr val="969696"/>
              </a:soli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Rectangle 10"/>
              <p:cNvSpPr>
                <a:spLocks noChangeArrowheads="1"/>
              </p:cNvSpPr>
              <p:nvPr/>
            </p:nvSpPr>
            <p:spPr bwMode="gray">
              <a:xfrm>
                <a:off x="3297238" y="823913"/>
                <a:ext cx="2544762" cy="5329238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  <a:ln w="14288" cap="flat">
                <a:noFill/>
                <a:prstDash val="solid"/>
                <a:miter lim="800000"/>
                <a:headEnd/>
                <a:tailEnd/>
              </a:ln>
              <a:effectLst>
                <a:innerShdw blurRad="635000">
                  <a:prstClr val="black">
                    <a:alpha val="38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gray">
              <a:xfrm>
                <a:off x="4383088" y="3138488"/>
                <a:ext cx="214312" cy="63500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4" y="0"/>
                  </a:cxn>
                  <a:cxn ang="0">
                    <a:pos x="11" y="0"/>
                  </a:cxn>
                  <a:cxn ang="0">
                    <a:pos x="6" y="0"/>
                  </a:cxn>
                  <a:cxn ang="0">
                    <a:pos x="0" y="9"/>
                  </a:cxn>
                  <a:cxn ang="0">
                    <a:pos x="6" y="17"/>
                  </a:cxn>
                  <a:cxn ang="0">
                    <a:pos x="11" y="17"/>
                  </a:cxn>
                  <a:cxn ang="0">
                    <a:pos x="34" y="17"/>
                  </a:cxn>
                  <a:cxn ang="0">
                    <a:pos x="49" y="17"/>
                  </a:cxn>
                  <a:cxn ang="0">
                    <a:pos x="57" y="9"/>
                  </a:cxn>
                  <a:cxn ang="0">
                    <a:pos x="49" y="0"/>
                  </a:cxn>
                </a:cxnLst>
                <a:rect l="0" t="0" r="r" b="b"/>
                <a:pathLst>
                  <a:path w="57" h="17">
                    <a:moveTo>
                      <a:pt x="49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" y="0"/>
                      <a:pt x="0" y="4"/>
                      <a:pt x="0" y="9"/>
                    </a:cubicBezTo>
                    <a:cubicBezTo>
                      <a:pt x="0" y="13"/>
                      <a:pt x="1" y="17"/>
                      <a:pt x="6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4" y="17"/>
                      <a:pt x="57" y="13"/>
                      <a:pt x="57" y="9"/>
                    </a:cubicBezTo>
                    <a:cubicBezTo>
                      <a:pt x="57" y="4"/>
                      <a:pt x="54" y="0"/>
                      <a:pt x="4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AFAFAF"/>
                  </a:gs>
                  <a:gs pos="100000">
                    <a:srgbClr val="C8C8C8"/>
                  </a:gs>
                </a:gsLst>
                <a:lin ang="0" scaled="1"/>
                <a:tileRect/>
              </a:gra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Freeform 13"/>
              <p:cNvSpPr>
                <a:spLocks/>
              </p:cNvSpPr>
              <p:nvPr/>
            </p:nvSpPr>
            <p:spPr bwMode="gray">
              <a:xfrm>
                <a:off x="4492625" y="138113"/>
                <a:ext cx="112712" cy="6578600"/>
              </a:xfrm>
              <a:custGeom>
                <a:avLst/>
                <a:gdLst/>
                <a:ahLst/>
                <a:cxnLst>
                  <a:cxn ang="0">
                    <a:pos x="0" y="4125"/>
                  </a:cxn>
                  <a:cxn ang="0">
                    <a:pos x="71" y="4144"/>
                  </a:cxn>
                  <a:cxn ang="0">
                    <a:pos x="71" y="0"/>
                  </a:cxn>
                  <a:cxn ang="0">
                    <a:pos x="0" y="21"/>
                  </a:cxn>
                  <a:cxn ang="0">
                    <a:pos x="0" y="4125"/>
                  </a:cxn>
                </a:cxnLst>
                <a:rect l="0" t="0" r="r" b="b"/>
                <a:pathLst>
                  <a:path w="71" h="4144">
                    <a:moveTo>
                      <a:pt x="0" y="4125"/>
                    </a:moveTo>
                    <a:lnTo>
                      <a:pt x="71" y="4144"/>
                    </a:lnTo>
                    <a:lnTo>
                      <a:pt x="71" y="0"/>
                    </a:lnTo>
                    <a:lnTo>
                      <a:pt x="0" y="21"/>
                    </a:lnTo>
                    <a:lnTo>
                      <a:pt x="0" y="41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7D7D7"/>
                  </a:gs>
                  <a:gs pos="100000">
                    <a:srgbClr val="C8C8C8"/>
                  </a:gs>
                </a:gsLst>
                <a:lin ang="0" scaled="1"/>
                <a:tileRect/>
              </a:gra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14"/>
              <p:cNvSpPr>
                <a:spLocks/>
              </p:cNvSpPr>
              <p:nvPr/>
            </p:nvSpPr>
            <p:spPr bwMode="gray">
              <a:xfrm>
                <a:off x="4706938" y="3074988"/>
                <a:ext cx="107950" cy="484188"/>
              </a:xfrm>
              <a:custGeom>
                <a:avLst/>
                <a:gdLst/>
                <a:ahLst/>
                <a:cxnLst>
                  <a:cxn ang="0">
                    <a:pos x="68" y="297"/>
                  </a:cxn>
                  <a:cxn ang="0">
                    <a:pos x="0" y="305"/>
                  </a:cxn>
                  <a:cxn ang="0">
                    <a:pos x="0" y="0"/>
                  </a:cxn>
                  <a:cxn ang="0">
                    <a:pos x="68" y="7"/>
                  </a:cxn>
                  <a:cxn ang="0">
                    <a:pos x="68" y="297"/>
                  </a:cxn>
                </a:cxnLst>
                <a:rect l="0" t="0" r="r" b="b"/>
                <a:pathLst>
                  <a:path w="68" h="305">
                    <a:moveTo>
                      <a:pt x="68" y="297"/>
                    </a:moveTo>
                    <a:lnTo>
                      <a:pt x="0" y="305"/>
                    </a:lnTo>
                    <a:lnTo>
                      <a:pt x="0" y="0"/>
                    </a:lnTo>
                    <a:lnTo>
                      <a:pt x="68" y="7"/>
                    </a:lnTo>
                    <a:lnTo>
                      <a:pt x="68" y="297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FAFAF"/>
                  </a:gs>
                  <a:gs pos="100000">
                    <a:srgbClr val="C8C8C8"/>
                  </a:gs>
                </a:gsLst>
                <a:lin ang="0" scaled="1"/>
                <a:tileRect/>
              </a:gra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15"/>
              <p:cNvSpPr>
                <a:spLocks/>
              </p:cNvSpPr>
              <p:nvPr/>
            </p:nvSpPr>
            <p:spPr bwMode="gray">
              <a:xfrm>
                <a:off x="4748213" y="3138488"/>
                <a:ext cx="123825" cy="635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10" y="0"/>
                  </a:cxn>
                  <a:cxn ang="0">
                    <a:pos x="5" y="0"/>
                  </a:cxn>
                  <a:cxn ang="0">
                    <a:pos x="5" y="17"/>
                  </a:cxn>
                  <a:cxn ang="0">
                    <a:pos x="10" y="17"/>
                  </a:cxn>
                  <a:cxn ang="0">
                    <a:pos x="33" y="17"/>
                  </a:cxn>
                  <a:cxn ang="0">
                    <a:pos x="33" y="0"/>
                  </a:cxn>
                </a:cxnLst>
                <a:rect l="0" t="0" r="r" b="b"/>
                <a:pathLst>
                  <a:path w="33" h="17">
                    <a:moveTo>
                      <a:pt x="3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17"/>
                      <a:pt x="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33" y="17"/>
                      <a:pt x="33" y="17"/>
                      <a:pt x="33" y="17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FAFAF"/>
                  </a:gs>
                  <a:gs pos="100000">
                    <a:srgbClr val="C8C8C8"/>
                  </a:gs>
                </a:gsLst>
                <a:lin ang="0" scaled="1"/>
                <a:tileRect/>
              </a:gra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16"/>
              <p:cNvSpPr>
                <a:spLocks/>
              </p:cNvSpPr>
              <p:nvPr/>
            </p:nvSpPr>
            <p:spPr bwMode="gray">
              <a:xfrm>
                <a:off x="4811713" y="3138488"/>
                <a:ext cx="217487" cy="63500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9"/>
                  </a:cxn>
                  <a:cxn ang="0">
                    <a:pos x="6" y="17"/>
                  </a:cxn>
                  <a:cxn ang="0">
                    <a:pos x="12" y="17"/>
                  </a:cxn>
                  <a:cxn ang="0">
                    <a:pos x="35" y="17"/>
                  </a:cxn>
                  <a:cxn ang="0">
                    <a:pos x="49" y="17"/>
                  </a:cxn>
                  <a:cxn ang="0">
                    <a:pos x="58" y="9"/>
                  </a:cxn>
                  <a:cxn ang="0">
                    <a:pos x="49" y="0"/>
                  </a:cxn>
                </a:cxnLst>
                <a:rect l="0" t="0" r="r" b="b"/>
                <a:pathLst>
                  <a:path w="58" h="17">
                    <a:moveTo>
                      <a:pt x="49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4"/>
                      <a:pt x="0" y="9"/>
                    </a:cubicBezTo>
                    <a:cubicBezTo>
                      <a:pt x="0" y="13"/>
                      <a:pt x="2" y="17"/>
                      <a:pt x="6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4" y="17"/>
                      <a:pt x="58" y="13"/>
                      <a:pt x="58" y="9"/>
                    </a:cubicBezTo>
                    <a:cubicBezTo>
                      <a:pt x="58" y="4"/>
                      <a:pt x="54" y="0"/>
                      <a:pt x="4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AFAFAF"/>
                  </a:gs>
                  <a:gs pos="100000">
                    <a:srgbClr val="C8C8C8"/>
                  </a:gs>
                </a:gsLst>
                <a:lin ang="0" scaled="1"/>
                <a:tileRect/>
              </a:gradFill>
              <a:ln w="1428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Freeform 12"/>
              <p:cNvSpPr>
                <a:spLocks/>
              </p:cNvSpPr>
              <p:nvPr/>
            </p:nvSpPr>
            <p:spPr bwMode="gray">
              <a:xfrm>
                <a:off x="4605338" y="138113"/>
                <a:ext cx="1233487" cy="6578600"/>
              </a:xfrm>
              <a:custGeom>
                <a:avLst/>
                <a:gdLst/>
                <a:ahLst/>
                <a:cxnLst>
                  <a:cxn ang="0">
                    <a:pos x="777" y="3770"/>
                  </a:cxn>
                  <a:cxn ang="0">
                    <a:pos x="0" y="4144"/>
                  </a:cxn>
                  <a:cxn ang="0">
                    <a:pos x="0" y="0"/>
                  </a:cxn>
                  <a:cxn ang="0">
                    <a:pos x="777" y="390"/>
                  </a:cxn>
                  <a:cxn ang="0">
                    <a:pos x="777" y="3770"/>
                  </a:cxn>
                </a:cxnLst>
                <a:rect l="0" t="0" r="r" b="b"/>
                <a:pathLst>
                  <a:path w="777" h="4144">
                    <a:moveTo>
                      <a:pt x="777" y="3770"/>
                    </a:moveTo>
                    <a:lnTo>
                      <a:pt x="0" y="4144"/>
                    </a:lnTo>
                    <a:lnTo>
                      <a:pt x="0" y="0"/>
                    </a:lnTo>
                    <a:lnTo>
                      <a:pt x="777" y="390"/>
                    </a:lnTo>
                    <a:lnTo>
                      <a:pt x="777" y="3770"/>
                    </a:lnTo>
                    <a:close/>
                  </a:path>
                </a:pathLst>
              </a:custGeom>
              <a:gradFill flip="none" rotWithShape="1">
                <a:gsLst>
                  <a:gs pos="83000">
                    <a:srgbClr val="FFFFFF"/>
                  </a:gs>
                  <a:gs pos="0">
                    <a:srgbClr val="C8C8C8"/>
                  </a:gs>
                </a:gsLst>
                <a:lin ang="5400000" scaled="0"/>
                <a:tileRect/>
              </a:gradFill>
              <a:ln w="14288" cap="flat">
                <a:noFill/>
                <a:prstDash val="solid"/>
                <a:miter lim="800000"/>
                <a:headEnd/>
                <a:tailEnd/>
              </a:ln>
              <a:effectLst>
                <a:innerShdw blurRad="63500" dist="50800">
                  <a:prstClr val="black">
                    <a:alpha val="25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729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세부 연구 내용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14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17" name="AutoShape 9"/>
              <p:cNvSpPr>
                <a:spLocks noChangeArrowheads="1"/>
              </p:cNvSpPr>
              <p:nvPr/>
            </p:nvSpPr>
            <p:spPr bwMode="auto">
              <a:xfrm>
                <a:off x="833" y="1284"/>
                <a:ext cx="1111" cy="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15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en-US" altLang="ko-KR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Low </a:t>
              </a:r>
              <a:r>
                <a:rPr kumimoji="0" lang="en-US" altLang="ko-KR" sz="1600" b="1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Intelligence </a:t>
              </a:r>
              <a:r>
                <a:rPr kumimoji="0" lang="en-US" altLang="ko-KR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Layer</a:t>
              </a:r>
              <a:endParaRPr kumimoji="0" lang="ko-KR" altLang="en-US" sz="1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476696" y="1628800"/>
            <a:ext cx="8343776" cy="218392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 eaLnBrk="0" latinLnBrk="0" hangingPunct="0">
              <a:lnSpc>
                <a:spcPct val="150000"/>
              </a:lnSpc>
              <a:buFontTx/>
              <a:buBlip>
                <a:blip r:embed="rId2"/>
              </a:buBlip>
              <a:tabLst>
                <a:tab pos="201613" algn="l"/>
              </a:tabLst>
            </a:pPr>
            <a:r>
              <a:rPr kumimoji="0" lang="ko-KR" altLang="en-US" sz="1600" b="1" dirty="0" smtClean="0">
                <a:latin typeface="HY견고딕" pitchFamily="18" charset="-127"/>
                <a:ea typeface="HY견고딕" pitchFamily="18" charset="-127"/>
              </a:rPr>
              <a:t>안전한 </a:t>
            </a:r>
            <a:r>
              <a:rPr kumimoji="0" lang="ko-KR" altLang="en-US" sz="1600" b="1" dirty="0">
                <a:latin typeface="HY견고딕" pitchFamily="18" charset="-127"/>
                <a:ea typeface="HY견고딕" pitchFamily="18" charset="-127"/>
              </a:rPr>
              <a:t>데이터 수집의 효율성 및 정확성 향상을 위한 데이터 병합 기법 연구</a:t>
            </a:r>
            <a:endParaRPr kumimoji="0" lang="en-US" altLang="ko-KR" sz="1600" b="1" dirty="0"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en-US" altLang="ko-KR" sz="1300" dirty="0" err="1"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단말에서 수집한 센서 데이터  전송 시 각 노드의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에너지 효율을 위해 데이터 병합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기법 사용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기존의 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In-Network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데이터 병합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기법 </a:t>
            </a:r>
            <a:r>
              <a:rPr kumimoji="0" lang="en-US" altLang="ko-KR" sz="1300" dirty="0">
                <a:latin typeface="HY견고딕" pitchFamily="18" charset="-127"/>
                <a:ea typeface="HY견고딕" pitchFamily="18" charset="-127"/>
              </a:rPr>
              <a:t>: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노드 데이터 병합 시 고정 주기로 라우팅 메시지 전송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  <a:p>
            <a:pPr marL="1200150" lvl="2" indent="-285750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불필요한 에너지 소모 발생</a:t>
            </a:r>
            <a:r>
              <a:rPr kumimoji="0" lang="en-US" altLang="ko-KR" sz="130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높은 확률로 데이터 전송 에러 발생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부분적 이벤트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조건 기반 최소 경계 사각형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(MBR)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을 통한 병합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통신 비용을 최소화 하기 위해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이벤트 조건 선택도 및 중복을 고려한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전송 비용 예측 모델 연구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평균화에 따른 손실 값 최소화 기법 연구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5601" y="6132330"/>
            <a:ext cx="1851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/>
              <a:t>&lt;In-Network </a:t>
            </a:r>
            <a:r>
              <a:rPr lang="ko-KR" altLang="en-US" sz="1000" dirty="0"/>
              <a:t>데이터 병합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21" name="_x39773864" descr="EMB0000021031d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89640"/>
            <a:ext cx="3439382" cy="224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889640"/>
            <a:ext cx="2808312" cy="22466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30406" y="6136335"/>
            <a:ext cx="1747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/>
              <a:t>&lt;</a:t>
            </a:r>
            <a:r>
              <a:rPr lang="ko-KR" altLang="en-US" sz="1000" dirty="0"/>
              <a:t>최소 경계 사각형 개념도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248" y="3889640"/>
            <a:ext cx="2157600" cy="21936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17504" y="6122008"/>
            <a:ext cx="2529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/>
              <a:t>&lt;</a:t>
            </a:r>
            <a:r>
              <a:rPr lang="ko-KR" altLang="en-US" sz="1000" dirty="0"/>
              <a:t> 에너지 효율을 고려한 </a:t>
            </a:r>
            <a:r>
              <a:rPr lang="en-US" altLang="ko-KR" sz="1000" dirty="0" err="1"/>
              <a:t>IoT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노드</a:t>
            </a:r>
            <a:r>
              <a:rPr lang="ko-KR" altLang="en-US" sz="1000" dirty="0"/>
              <a:t> 구성 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823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476694" y="1652430"/>
            <a:ext cx="8332843" cy="464375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82563" lvl="1" indent="-182563" latinLnBrk="0">
              <a:lnSpc>
                <a:spcPct val="150000"/>
              </a:lnSpc>
              <a:buBlip>
                <a:blip r:embed="rId2"/>
              </a:buBlip>
              <a:tabLst>
                <a:tab pos="266700" algn="l"/>
              </a:tabLst>
            </a:pPr>
            <a:r>
              <a:rPr lang="ko-KR" altLang="en-US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실시간 </a:t>
            </a:r>
            <a:r>
              <a:rPr lang="en-US" altLang="ko-KR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Big </a:t>
            </a:r>
            <a:r>
              <a:rPr lang="en-US" altLang="ko-KR" sz="1400" b="1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feature set </a:t>
            </a:r>
            <a:r>
              <a:rPr lang="ko-KR" altLang="en-US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데이터를 처리하기 위한 진화연산 기반 </a:t>
            </a:r>
            <a:r>
              <a:rPr lang="en-US" altLang="ko-KR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Feature </a:t>
            </a:r>
            <a:r>
              <a:rPr lang="en-US" altLang="ko-KR" sz="1400" b="1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selection </a:t>
            </a:r>
            <a:r>
              <a:rPr lang="ko-KR" altLang="en-US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기법 연구</a:t>
            </a:r>
            <a:endParaRPr lang="en-US" altLang="ko-KR" sz="1400" b="1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진화적 접근법을 위한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NP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문제 정의 방법 연구</a:t>
            </a:r>
            <a:endParaRPr kumimoji="0" lang="en-US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Edge network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에서 발생하는 다양한 정보로 구성된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Big feature set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의 주요 속성 선별법 연구</a:t>
            </a:r>
            <a:endParaRPr kumimoji="0" lang="en-US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실시간 데이터의 시계열 모델링을 위한 인코딩 기법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설계</a:t>
            </a:r>
            <a:endParaRPr kumimoji="0" lang="en-US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진화적 접근법을 이용한 기존 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확률기반 예측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알고리즘들의 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낮은 모델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표현력 해결 방안 연구</a:t>
            </a:r>
            <a:endParaRPr kumimoji="0" lang="en-US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4676" y="5840561"/>
            <a:ext cx="41676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&lt;</a:t>
            </a:r>
            <a:r>
              <a:rPr lang="ko-KR" altLang="en-US" sz="10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진화적 특징 조합 탐색을 위한 모델 구조와 진화 연산자 설계의 예</a:t>
            </a:r>
            <a:r>
              <a:rPr lang="en-US" altLang="ko-KR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&gt;</a:t>
            </a:r>
            <a:endParaRPr lang="ko-KR" altLang="en-US" sz="10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  <a:cs typeface="함초롬돋움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17290" y="5833690"/>
            <a:ext cx="4024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&lt;</a:t>
            </a:r>
            <a:r>
              <a:rPr lang="ko-KR" altLang="en-US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앙상블 </a:t>
            </a:r>
            <a:r>
              <a:rPr lang="ko-KR" altLang="en-US" sz="10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멀티트리 </a:t>
            </a:r>
            <a:r>
              <a:rPr lang="ko-KR" altLang="en-US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유전프로그래밍</a:t>
            </a:r>
            <a:r>
              <a:rPr lang="en-US" altLang="ko-KR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(EMGP)</a:t>
            </a:r>
            <a:r>
              <a:rPr lang="ko-KR" altLang="en-US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의 </a:t>
            </a:r>
            <a:r>
              <a:rPr lang="en-US" altLang="ko-KR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Algorithm </a:t>
            </a:r>
            <a:r>
              <a:rPr lang="ko-KR" altLang="en-US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구조</a:t>
            </a:r>
            <a:r>
              <a:rPr lang="en-US" altLang="ko-KR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&gt;</a:t>
            </a:r>
            <a:endParaRPr lang="ko-KR" altLang="en-US" sz="10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  <a:cs typeface="함초롬돋움" pitchFamily="18" charset="-127"/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[1</a:t>
            </a:r>
            <a:r>
              <a:rPr lang="ko-KR" altLang="en-US" sz="2400" dirty="0" smtClean="0"/>
              <a:t>차년도</a:t>
            </a:r>
            <a:r>
              <a:rPr lang="en-US" altLang="ko-KR" sz="2400" dirty="0"/>
              <a:t>]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세부 연구 주제별 연구 내용</a:t>
            </a:r>
            <a:r>
              <a:rPr lang="en-US" altLang="ko-KR" dirty="0" smtClean="0"/>
              <a:t>(1)</a:t>
            </a:r>
            <a:endParaRPr lang="ko-KR" altLang="en-US" sz="2400" dirty="0"/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47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49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8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48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진화컴퓨팅을 위한 실시간 </a:t>
              </a:r>
              <a:r>
                <a:rPr kumimoji="0" lang="en-US" altLang="ko-KR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Big </a:t>
              </a:r>
              <a:r>
                <a:rPr kumimoji="0" lang="en-US" altLang="ko-KR" sz="1600" b="1" dirty="0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feature </a:t>
              </a:r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인코딩 기법 연구</a:t>
              </a:r>
            </a:p>
          </p:txBody>
        </p:sp>
      </p:grpSp>
      <p:pic>
        <p:nvPicPr>
          <p:cNvPr id="22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8" y="3573016"/>
            <a:ext cx="4810086" cy="2243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25D6B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ABABAB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439" y="4293457"/>
            <a:ext cx="3857813" cy="1302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25D6B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ABABAB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9" name="모서리가 둥근 직사각형 228"/>
          <p:cNvSpPr/>
          <p:nvPr/>
        </p:nvSpPr>
        <p:spPr bwMode="auto">
          <a:xfrm>
            <a:off x="5029977" y="4219869"/>
            <a:ext cx="4011423" cy="1591783"/>
          </a:xfrm>
          <a:prstGeom prst="roundRect">
            <a:avLst>
              <a:gd name="adj" fmla="val 2629"/>
            </a:avLst>
          </a:prstGeom>
          <a:noFill/>
          <a:ln w="19050"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Helvetica Neue Light" charset="0"/>
              <a:ea typeface="Helvetica Neue Light" charset="0"/>
              <a:cs typeface="Helvetica Neue Light" charset="0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80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[1</a:t>
            </a:r>
            <a:r>
              <a:rPr lang="ko-KR" altLang="en-US" sz="2400" dirty="0" smtClean="0"/>
              <a:t>차년도</a:t>
            </a:r>
            <a:r>
              <a:rPr lang="en-US" altLang="ko-KR" sz="2400" dirty="0" smtClean="0"/>
              <a:t>]</a:t>
            </a:r>
            <a:br>
              <a:rPr lang="en-US" altLang="ko-KR" sz="2400" dirty="0" smtClean="0"/>
            </a:br>
            <a:r>
              <a:rPr lang="ko-KR" altLang="en-US" dirty="0" smtClean="0"/>
              <a:t>세부 </a:t>
            </a:r>
            <a:r>
              <a:rPr lang="ko-KR" altLang="en-US" dirty="0"/>
              <a:t>연구 주제별 연구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(2)</a:t>
            </a:r>
            <a:endParaRPr lang="ko-KR" altLang="en-US" sz="2400" dirty="0"/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476696" y="1652430"/>
            <a:ext cx="7911728" cy="310154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82563" lvl="1" indent="-182563" latinLnBrk="0">
              <a:lnSpc>
                <a:spcPct val="150000"/>
              </a:lnSpc>
              <a:buBlip>
                <a:blip r:embed="rId2"/>
              </a:buBlip>
              <a:tabLst>
                <a:tab pos="266700" algn="l"/>
              </a:tabLst>
            </a:pPr>
            <a:r>
              <a:rPr lang="ko-KR" altLang="en-US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시계열 </a:t>
            </a:r>
            <a:r>
              <a:rPr lang="en-US" altLang="ko-KR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Big </a:t>
            </a:r>
            <a:r>
              <a:rPr lang="en-US" altLang="ko-KR" sz="1400" b="1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feature set </a:t>
            </a:r>
            <a:r>
              <a:rPr lang="ko-KR" altLang="en-US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데이터에 효과적인 기계학습 구조 </a:t>
            </a:r>
            <a:r>
              <a:rPr lang="ko-KR" altLang="en-US" sz="1400" b="1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설계</a:t>
            </a:r>
            <a:endParaRPr lang="en-US" altLang="ko-KR" sz="1400" b="1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기존 </a:t>
            </a: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Time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series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모델링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기법의 표현력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계산량 개선 기법 설계</a:t>
            </a:r>
            <a:endParaRPr kumimoji="0" lang="en-US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2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Ensemble multitree genetic programming (EMGP) </a:t>
            </a:r>
            <a:r>
              <a:rPr kumimoji="0" lang="ko-KR" altLang="en-US" sz="12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기반</a:t>
            </a: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200" dirty="0">
                <a:latin typeface="HY견고딕" pitchFamily="18" charset="-127"/>
                <a:ea typeface="HY견고딕" pitchFamily="18" charset="-127"/>
              </a:rPr>
              <a:t>Feature selection </a:t>
            </a: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알고리즘 설계</a:t>
            </a:r>
            <a:endParaRPr kumimoji="0"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거대 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문제를 분할하여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문제해결 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가능한 독립적인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진화개체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(Evolvable individual)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구조 설계</a:t>
            </a:r>
            <a:endParaRPr kumimoji="0" lang="en-US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주요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Feature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의 진화적 추출을 위한 </a:t>
            </a:r>
            <a:r>
              <a:rPr kumimoji="0" lang="ko-KR" altLang="en-US" sz="1200" dirty="0" err="1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다중트리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기반의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Genetic operator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설계</a:t>
            </a:r>
            <a:endParaRPr kumimoji="0" lang="en-US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분산 앙상블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모델링을 위한 다중분류기 기반의 진화기계학습 기법 연구</a:t>
            </a:r>
            <a:endParaRPr kumimoji="0" lang="en-US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endParaRPr kumimoji="0" lang="en-US" altLang="ko-KR" sz="5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0" lvl="1" latinLnBrk="0">
              <a:lnSpc>
                <a:spcPct val="150000"/>
              </a:lnSpc>
              <a:tabLst>
                <a:tab pos="266700" algn="l"/>
              </a:tabLst>
            </a:pPr>
            <a:endParaRPr lang="en-US" altLang="ko-KR" sz="1400" b="1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565150" y="1281113"/>
            <a:ext cx="6599138" cy="347662"/>
            <a:chOff x="387350" y="3357563"/>
            <a:chExt cx="6272882" cy="347662"/>
          </a:xfrm>
        </p:grpSpPr>
        <p:grpSp>
          <p:nvGrpSpPr>
            <p:cNvPr id="47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49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8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48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en-US" altLang="ko-KR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EMGP </a:t>
              </a:r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기반 </a:t>
              </a:r>
              <a:r>
                <a:rPr kumimoji="0" lang="en-US" altLang="ko-KR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Feature </a:t>
              </a:r>
              <a:r>
                <a:rPr kumimoji="0" lang="en-US" altLang="ko-KR" sz="1600" b="1" dirty="0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selection </a:t>
              </a:r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기법 연구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-32742" y="3806890"/>
            <a:ext cx="4366890" cy="2328654"/>
            <a:chOff x="362129" y="4050142"/>
            <a:chExt cx="3703558" cy="1974932"/>
          </a:xfrm>
        </p:grpSpPr>
        <p:sp>
          <p:nvSpPr>
            <p:cNvPr id="30" name="TextBox 29"/>
            <p:cNvSpPr txBox="1"/>
            <p:nvPr/>
          </p:nvSpPr>
          <p:spPr>
            <a:xfrm>
              <a:off x="362129" y="5816254"/>
              <a:ext cx="3703558" cy="208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  <a:cs typeface="함초롬돋움" pitchFamily="18" charset="-127"/>
                </a:rPr>
                <a:t>&lt;Crossover operator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  <a:cs typeface="함초롬돋움" pitchFamily="18" charset="-127"/>
                </a:rPr>
                <a:t>를 통한 진화개체 재조합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  <a:cs typeface="함초롬돋움" pitchFamily="18" charset="-127"/>
                </a:rPr>
                <a:t>&gt;</a:t>
              </a:r>
              <a:endParaRPr lang="ko-KR" altLang="en-US" sz="10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endParaRPr>
            </a:p>
          </p:txBody>
        </p:sp>
        <p:pic>
          <p:nvPicPr>
            <p:cNvPr id="31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157" y="4050142"/>
              <a:ext cx="3175503" cy="1728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25D6B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ABABAB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그룹 4"/>
          <p:cNvGrpSpPr/>
          <p:nvPr/>
        </p:nvGrpSpPr>
        <p:grpSpPr>
          <a:xfrm>
            <a:off x="4250312" y="3813287"/>
            <a:ext cx="4768382" cy="2365832"/>
            <a:chOff x="4212722" y="4056013"/>
            <a:chExt cx="4044064" cy="2006462"/>
          </a:xfrm>
        </p:grpSpPr>
        <p:pic>
          <p:nvPicPr>
            <p:cNvPr id="32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2313" y="4104421"/>
              <a:ext cx="3749621" cy="1521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25D6B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ABABAB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모서리가 둥근 직사각형 32"/>
            <p:cNvSpPr/>
            <p:nvPr/>
          </p:nvSpPr>
          <p:spPr bwMode="auto">
            <a:xfrm>
              <a:off x="4212722" y="4056013"/>
              <a:ext cx="4044064" cy="1722321"/>
            </a:xfrm>
            <a:prstGeom prst="roundRect">
              <a:avLst>
                <a:gd name="adj" fmla="val 2629"/>
              </a:avLst>
            </a:prstGeom>
            <a:noFill/>
            <a:ln w="19050"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50800" tIns="50800" rIns="50800" bIns="50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16250" y="5816254"/>
              <a:ext cx="28017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  <a:cs typeface="함초롬돋움" pitchFamily="18" charset="-127"/>
                </a:rPr>
                <a:t>&lt;EMGP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  <a:cs typeface="함초롬돋움" pitchFamily="18" charset="-127"/>
                </a:rPr>
                <a:t>의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  <a:cs typeface="함초롬돋움" pitchFamily="18" charset="-127"/>
                </a:rPr>
                <a:t>Ensemble Learning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  <a:cs typeface="함초롬돋움" pitchFamily="18" charset="-127"/>
                </a:rPr>
                <a:t>적용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HY견고딕" pitchFamily="18" charset="-127"/>
                  <a:ea typeface="HY견고딕" pitchFamily="18" charset="-127"/>
                  <a:cs typeface="함초롬돋움" pitchFamily="18" charset="-127"/>
                </a:rPr>
                <a:t>&gt;</a:t>
              </a:r>
              <a:endParaRPr lang="ko-KR" altLang="en-US" sz="10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7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[1</a:t>
            </a:r>
            <a:r>
              <a:rPr lang="ko-KR" altLang="en-US" sz="2400" dirty="0" smtClean="0"/>
              <a:t>차년도</a:t>
            </a:r>
            <a:r>
              <a:rPr lang="en-US" altLang="ko-KR" sz="2400" dirty="0"/>
              <a:t>]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세부 </a:t>
            </a:r>
            <a:r>
              <a:rPr lang="ko-KR" altLang="en-US" dirty="0"/>
              <a:t>연구 주제별 연구 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(3)</a:t>
            </a:r>
            <a:endParaRPr lang="ko-KR" altLang="en-US" sz="2400" dirty="0"/>
          </a:p>
        </p:txBody>
      </p:sp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476696" y="1652430"/>
            <a:ext cx="7911728" cy="310154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82563" lvl="1" indent="-182563" latinLnBrk="0">
              <a:lnSpc>
                <a:spcPct val="150000"/>
              </a:lnSpc>
              <a:buBlip>
                <a:blip r:embed="rId2"/>
              </a:buBlip>
              <a:tabLst>
                <a:tab pos="266700" algn="l"/>
              </a:tabLst>
            </a:pPr>
            <a:r>
              <a:rPr lang="ko-KR" altLang="en-US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실시간 </a:t>
            </a:r>
            <a:r>
              <a:rPr lang="ko-KR" altLang="en-US" sz="1400" b="1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트렌드</a:t>
            </a:r>
            <a:r>
              <a:rPr lang="ko-KR" altLang="en-US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변화에 예측</a:t>
            </a:r>
            <a:r>
              <a:rPr lang="en-US" altLang="ko-KR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대응 가능한 적응적 진화연산 기법 연구</a:t>
            </a:r>
            <a:endParaRPr lang="en-US" altLang="ko-KR" sz="14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실시간 다중 </a:t>
            </a:r>
            <a:r>
              <a:rPr kumimoji="0" lang="ko-KR" altLang="en-US" sz="12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트렌드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데이터의 </a:t>
            </a:r>
            <a:r>
              <a:rPr kumimoji="0" lang="ko-KR" altLang="en-US" sz="1200" dirty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시계열 모델링 및 선제적 대응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가능한 진화적 구조 연구</a:t>
            </a:r>
            <a:endParaRPr kumimoji="0" lang="en-US" altLang="ko-KR" sz="12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5,000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이상의 속성에 대한 </a:t>
            </a: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100,000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이상의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packet 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데이터를 실시간으로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filtering</a:t>
            </a: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abstracting</a:t>
            </a: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blocking</a:t>
            </a: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reducing</a:t>
            </a: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modeling 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처리 가능한 </a:t>
            </a:r>
            <a:r>
              <a:rPr kumimoji="0" lang="ko-KR" altLang="en-US" sz="1200" dirty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진화적 접근법의 高효율 </a:t>
            </a:r>
            <a:r>
              <a:rPr kumimoji="0" lang="ko-KR" altLang="en-US" sz="1200" dirty="0" smtClean="0">
                <a:solidFill>
                  <a:srgbClr val="0000FF"/>
                </a:solidFill>
                <a:latin typeface="HY견고딕" pitchFamily="18" charset="-127"/>
                <a:ea typeface="HY견고딕" pitchFamily="18" charset="-127"/>
              </a:rPr>
              <a:t>알고리즘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개발</a:t>
            </a:r>
            <a:endParaRPr kumimoji="0" lang="en-US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endParaRPr kumimoji="0" lang="en-US" altLang="ko-KR" sz="5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82563" lvl="1" indent="-182563" latinLnBrk="0">
              <a:lnSpc>
                <a:spcPct val="150000"/>
              </a:lnSpc>
              <a:buBlip>
                <a:blip r:embed="rId2"/>
              </a:buBlip>
              <a:tabLst>
                <a:tab pos="266700" algn="l"/>
              </a:tabLst>
            </a:pPr>
            <a:r>
              <a:rPr lang="ko-KR" altLang="en-US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상황 인식 정확도를 </a:t>
            </a:r>
            <a:r>
              <a:rPr lang="en-US" altLang="ko-KR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Boosting</a:t>
            </a:r>
            <a:r>
              <a:rPr lang="ko-KR" altLang="en-US" sz="14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하는 진화컴퓨팅을 이용한 새로운 기계학습 구조 설계</a:t>
            </a:r>
            <a:endParaRPr lang="en-US" altLang="ko-KR" sz="14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Big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feature/packet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정보의 학습</a:t>
            </a: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처리가 가능한 진화적 접근의 새로운 </a:t>
            </a: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Ensemble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learning 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연구</a:t>
            </a: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Edge </a:t>
            </a:r>
            <a:r>
              <a:rPr kumimoji="0" lang="en-US" altLang="ko-KR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computing</a:t>
            </a:r>
            <a:r>
              <a:rPr kumimoji="0" lang="ko-KR" altLang="en-US" sz="12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관련 빅데이터의 진화적 학습</a:t>
            </a:r>
            <a:r>
              <a:rPr kumimoji="0" lang="en-US" altLang="ko-KR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kumimoji="0" lang="ko-KR" altLang="en-US" sz="12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처리 기법 설계</a:t>
            </a:r>
            <a:endParaRPr kumimoji="0" lang="en-US" altLang="ko-KR" sz="12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0238" lvl="1" indent="-173038" latinLnBrk="0">
              <a:lnSpc>
                <a:spcPct val="150000"/>
              </a:lnSpc>
              <a:buBlip>
                <a:blip r:embed="rId3"/>
              </a:buBlip>
            </a:pPr>
            <a:endParaRPr kumimoji="0" lang="en-US" altLang="ko-KR" sz="12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46" name="그룹 9"/>
          <p:cNvGrpSpPr>
            <a:grpSpLocks/>
          </p:cNvGrpSpPr>
          <p:nvPr/>
        </p:nvGrpSpPr>
        <p:grpSpPr bwMode="auto">
          <a:xfrm>
            <a:off x="565150" y="1281113"/>
            <a:ext cx="7607250" cy="545465"/>
            <a:chOff x="387350" y="3357563"/>
            <a:chExt cx="6272882" cy="545465"/>
          </a:xfrm>
        </p:grpSpPr>
        <p:grpSp>
          <p:nvGrpSpPr>
            <p:cNvPr id="47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49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8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48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49244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시공간</a:t>
              </a:r>
              <a:r>
                <a:rPr kumimoji="0" lang="en-US" altLang="ko-KR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</a:t>
              </a:r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다중 데이터 </a:t>
              </a:r>
              <a:r>
                <a:rPr kumimoji="0" lang="ko-KR" altLang="en-US" sz="1600" b="1" dirty="0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트렌드의 </a:t>
              </a:r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시계열 </a:t>
              </a:r>
              <a:r>
                <a:rPr kumimoji="0" lang="ko-KR" altLang="en-US" sz="1600" b="1" dirty="0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모델링을 </a:t>
              </a:r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통한 적응적 </a:t>
              </a:r>
              <a:r>
                <a:rPr kumimoji="0" lang="ko-KR" altLang="en-US" sz="1600" b="1" dirty="0" smtClean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진화 </a:t>
              </a:r>
              <a:r>
                <a:rPr kumimoji="0" lang="ko-KR" altLang="en-US" sz="1600" b="1" dirty="0">
                  <a:solidFill>
                    <a:prstClr val="white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구조 연구</a:t>
              </a:r>
            </a:p>
          </p:txBody>
        </p:sp>
      </p:grpSp>
      <p:pic>
        <p:nvPicPr>
          <p:cNvPr id="17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19530"/>
            <a:ext cx="3752584" cy="1705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25D6B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ABABAB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" name="모서리가 둥근 직사각형 174"/>
          <p:cNvSpPr/>
          <p:nvPr/>
        </p:nvSpPr>
        <p:spPr>
          <a:xfrm>
            <a:off x="384779" y="4206531"/>
            <a:ext cx="3969021" cy="1761514"/>
          </a:xfrm>
          <a:prstGeom prst="roundRect">
            <a:avLst>
              <a:gd name="adj" fmla="val 192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TextBox 199"/>
          <p:cNvSpPr txBox="1"/>
          <p:nvPr/>
        </p:nvSpPr>
        <p:spPr>
          <a:xfrm>
            <a:off x="128533" y="5965657"/>
            <a:ext cx="4481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&lt;</a:t>
            </a:r>
            <a:r>
              <a:rPr lang="ko-KR" altLang="en-US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진화적 </a:t>
            </a:r>
            <a:r>
              <a:rPr lang="ko-KR" altLang="en-US" sz="10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기계학습을 통한 거대 시계열 데이터의 분산 </a:t>
            </a:r>
            <a:r>
              <a:rPr lang="ko-KR" altLang="en-US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모델링의 예</a:t>
            </a:r>
            <a:r>
              <a:rPr lang="en-US" altLang="ko-KR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&gt;</a:t>
            </a:r>
            <a:endParaRPr lang="en-US" altLang="ko-KR" sz="10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  <a:cs typeface="함초롬돋움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6769" y="5964868"/>
            <a:ext cx="3536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&lt;</a:t>
            </a:r>
            <a:r>
              <a:rPr lang="ko-KR" altLang="en-US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진화컴퓨팅의 </a:t>
            </a:r>
            <a:r>
              <a:rPr lang="ko-KR" altLang="en-US" sz="10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상황 인식 정확도 </a:t>
            </a:r>
            <a:r>
              <a:rPr lang="en-US" altLang="ko-KR" sz="10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Boosting </a:t>
            </a:r>
            <a:r>
              <a:rPr lang="ko-KR" altLang="en-US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기법의 예</a:t>
            </a:r>
            <a:r>
              <a:rPr lang="en-US" altLang="ko-KR" sz="10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함초롬돋움" pitchFamily="18" charset="-127"/>
              </a:rPr>
              <a:t>&gt;</a:t>
            </a:r>
            <a:endParaRPr lang="en-US" altLang="ko-KR" sz="10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  <a:cs typeface="함초롬돋움" pitchFamily="18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675" y="4677390"/>
            <a:ext cx="4323741" cy="1086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4534171" y="4509120"/>
            <a:ext cx="4501507" cy="1461614"/>
          </a:xfrm>
          <a:prstGeom prst="roundRect">
            <a:avLst>
              <a:gd name="adj" fmla="val 298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65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en-US" altLang="ko-KR" sz="2400" dirty="0" smtClean="0">
                <a:effectLst/>
              </a:rPr>
              <a:t>[1</a:t>
            </a:r>
            <a:r>
              <a:rPr lang="ko-KR" altLang="en-US" sz="2400" dirty="0" smtClean="0">
                <a:effectLst/>
              </a:rPr>
              <a:t>차년도</a:t>
            </a:r>
            <a:r>
              <a:rPr lang="en-US" altLang="ko-KR" sz="2400" dirty="0">
                <a:effectLst/>
              </a:rPr>
              <a:t>]</a:t>
            </a:r>
            <a:r>
              <a:rPr lang="en-US" altLang="ko-KR" sz="2400" dirty="0" smtClean="0">
                <a:effectLst/>
              </a:rPr>
              <a:t/>
            </a:r>
            <a:br>
              <a:rPr lang="en-US" altLang="ko-KR" sz="2400" dirty="0" smtClean="0">
                <a:effectLst/>
              </a:rPr>
            </a:br>
            <a:r>
              <a:rPr lang="ko-KR" altLang="en-US" dirty="0" smtClean="0">
                <a:effectLst/>
              </a:rPr>
              <a:t>연간 </a:t>
            </a:r>
            <a:r>
              <a:rPr lang="ko-KR" altLang="en-US" dirty="0" err="1" smtClean="0">
                <a:effectLst/>
              </a:rPr>
              <a:t>스케쥴</a:t>
            </a:r>
            <a:r>
              <a:rPr lang="ko-KR" altLang="en-US" dirty="0" smtClean="0">
                <a:effectLst/>
              </a:rPr>
              <a:t> 및 최종 결과물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041376" y="4869160"/>
            <a:ext cx="5915000" cy="1152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차년도 최종 결과물     </a:t>
            </a:r>
            <a:endParaRPr lang="en-US" altLang="ko-KR" b="1" dirty="0" smtClean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400" b="1" dirty="0" smtClean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논문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SCI/E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논문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ko-KR" altLang="en-US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편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Accept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포함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), </a:t>
            </a:r>
            <a:r>
              <a:rPr lang="ko-KR" altLang="en-US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국내학술대회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편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     특허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국내 </a:t>
            </a:r>
            <a:r>
              <a:rPr lang="ko-KR" altLang="en-US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출원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160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건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301432"/>
              </p:ext>
            </p:extLst>
          </p:nvPr>
        </p:nvGraphicFramePr>
        <p:xfrm>
          <a:off x="179512" y="1268760"/>
          <a:ext cx="8743949" cy="3248121"/>
        </p:xfrm>
        <a:graphic>
          <a:graphicData uri="http://schemas.openxmlformats.org/drawingml/2006/table">
            <a:tbl>
              <a:tblPr/>
              <a:tblGrid>
                <a:gridCol w="920750"/>
                <a:gridCol w="3111500"/>
                <a:gridCol w="928568"/>
                <a:gridCol w="1009013"/>
                <a:gridCol w="1009013"/>
                <a:gridCol w="1009013"/>
                <a:gridCol w="756092"/>
              </a:tblGrid>
              <a:tr h="653634">
                <a:tc gridSpan="7">
                  <a:txBody>
                    <a:bodyPr/>
                    <a:lstStyle/>
                    <a:p>
                      <a:pPr marL="0" marR="0" indent="222250" algn="just" fontAlgn="base" latinLnBrk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※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본 연구 개발의 주요 연구내용 및 추진일정은 다음과 같음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719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100" dirty="0" smtClean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  도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100" dirty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연구의 내용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100" dirty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추진일정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100" dirty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비고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CC"/>
                    </a:solidFill>
                  </a:tcPr>
                </a:tc>
              </a:tr>
              <a:tr h="3700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100" dirty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400" kern="0" spc="-100" dirty="0" smtClean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100" dirty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</a:t>
                      </a:r>
                      <a:r>
                        <a:rPr lang="ko-KR" altLang="en-US" sz="1400" kern="0" spc="-100" dirty="0" smtClean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100" dirty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</a:t>
                      </a:r>
                      <a:r>
                        <a:rPr lang="ko-KR" altLang="en-US" sz="1400" kern="0" spc="-100" dirty="0" smtClean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100" dirty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r>
                        <a:rPr lang="ko-KR" altLang="en-US" sz="1400" kern="0" spc="-100" dirty="0" smtClean="0">
                          <a:solidFill>
                            <a:schemeClr val="bg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분기</a:t>
                      </a:r>
                      <a:endParaRPr lang="ko-KR" altLang="en-US" sz="1400" kern="0" spc="0" dirty="0">
                        <a:solidFill>
                          <a:schemeClr val="bg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7CC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584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2017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-12700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진화컴퓨팅을 위한 실시간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Big feature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인코딩 기법 연구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100" dirty="0">
                          <a:solidFill>
                            <a:srgbClr val="00206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ko-KR" altLang="en-US" sz="2400" kern="0" spc="0" dirty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100" dirty="0" smtClean="0">
                          <a:solidFill>
                            <a:srgbClr val="00206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ko-KR" altLang="en-US" sz="2400" kern="0" spc="0" dirty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4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2017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-12700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EMGP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기반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Feature selection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기법 연구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100" dirty="0">
                          <a:solidFill>
                            <a:srgbClr val="00206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ko-KR" altLang="en-US" sz="2400" kern="0" spc="0" dirty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100" dirty="0" smtClean="0">
                          <a:solidFill>
                            <a:srgbClr val="00206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ko-KR" altLang="en-US" sz="2400" kern="0" spc="0" dirty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84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2017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marR="0" indent="-12700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시공간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다중 데이터 트렌드의 시계열 모델링을 통한 적응적 진화 구조 연구</a:t>
                      </a: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100" dirty="0">
                          <a:solidFill>
                            <a:srgbClr val="00206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ko-KR" altLang="en-US" sz="2400" kern="0" spc="0" dirty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-100" dirty="0">
                          <a:solidFill>
                            <a:srgbClr val="00206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●</a:t>
                      </a:r>
                      <a:endParaRPr lang="ko-KR" altLang="en-US" sz="2400" kern="0" spc="0" dirty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206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80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19256" cy="864096"/>
          </a:xfrm>
        </p:spPr>
        <p:txBody>
          <a:bodyPr>
            <a:noAutofit/>
          </a:bodyPr>
          <a:lstStyle/>
          <a:p>
            <a:r>
              <a:rPr lang="ko-KR" altLang="en-US" dirty="0" smtClean="0">
                <a:effectLst/>
              </a:rPr>
              <a:t>참여 인력 표</a:t>
            </a:r>
            <a:endParaRPr lang="ko-KR" altLang="en-US" sz="2400" dirty="0"/>
          </a:p>
        </p:txBody>
      </p:sp>
      <p:cxnSp>
        <p:nvCxnSpPr>
          <p:cNvPr id="48" name="꺾인 연결선 47"/>
          <p:cNvCxnSpPr>
            <a:stCxn id="77" idx="2"/>
            <a:endCxn id="82" idx="0"/>
          </p:cNvCxnSpPr>
          <p:nvPr/>
        </p:nvCxnSpPr>
        <p:spPr bwMode="auto">
          <a:xfrm rot="5400000">
            <a:off x="2950436" y="1282848"/>
            <a:ext cx="458803" cy="226931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직선 연결선 49"/>
          <p:cNvCxnSpPr>
            <a:stCxn id="85" idx="0"/>
            <a:endCxn id="77" idx="2"/>
          </p:cNvCxnSpPr>
          <p:nvPr/>
        </p:nvCxnSpPr>
        <p:spPr bwMode="auto">
          <a:xfrm flipV="1">
            <a:off x="4314494" y="2188105"/>
            <a:ext cx="1" cy="45216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1" name="그룹 20"/>
          <p:cNvGrpSpPr/>
          <p:nvPr/>
        </p:nvGrpSpPr>
        <p:grpSpPr>
          <a:xfrm>
            <a:off x="3335273" y="1229416"/>
            <a:ext cx="1958443" cy="958689"/>
            <a:chOff x="1187624" y="1268760"/>
            <a:chExt cx="1368152" cy="840423"/>
          </a:xfrm>
        </p:grpSpPr>
        <p:sp>
          <p:nvSpPr>
            <p:cNvPr id="77" name="직사각형 76"/>
            <p:cNvSpPr/>
            <p:nvPr/>
          </p:nvSpPr>
          <p:spPr bwMode="auto">
            <a:xfrm>
              <a:off x="1187624" y="1486768"/>
              <a:ext cx="1368152" cy="622415"/>
            </a:xfrm>
            <a:prstGeom prst="rect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안  창  욱</a:t>
              </a:r>
              <a:endPara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010-8482-1166</a:t>
              </a:r>
            </a:p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kumimoji="1" lang="en-US" altLang="ko-KR" sz="1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cwan@skku.edu</a:t>
              </a:r>
              <a:endParaRPr kumimoji="1" lang="ko-KR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 bwMode="auto">
            <a:xfrm>
              <a:off x="1187624" y="1268760"/>
              <a:ext cx="1368152" cy="2180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진화인공지능 총괄책임자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068115" y="2646908"/>
            <a:ext cx="1954128" cy="1724452"/>
            <a:chOff x="1187624" y="1268760"/>
            <a:chExt cx="1368152" cy="917006"/>
          </a:xfrm>
        </p:grpSpPr>
        <p:sp>
          <p:nvSpPr>
            <p:cNvPr id="81" name="직사각형 80"/>
            <p:cNvSpPr/>
            <p:nvPr/>
          </p:nvSpPr>
          <p:spPr bwMode="auto">
            <a:xfrm>
              <a:off x="1187624" y="1401003"/>
              <a:ext cx="1368152" cy="784763"/>
            </a:xfrm>
            <a:prstGeom prst="rect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최  태  종</a:t>
              </a:r>
              <a:endParaRPr kumimoji="1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010-4712-7739</a:t>
              </a:r>
            </a:p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lang="en-US" altLang="ko-KR" sz="10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gzjj05@gmail.com</a:t>
              </a:r>
            </a:p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endParaRPr lang="en-US" altLang="ko-KR" sz="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en-US" altLang="ko-KR" sz="1200" dirty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SACHAN RUCHI</a:t>
              </a:r>
            </a:p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en-US" altLang="ko-KR" sz="1000" dirty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010-5134-6680</a:t>
              </a:r>
            </a:p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en-US" altLang="ko-KR" sz="1000" spc="-100" dirty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ruchi.sachan93@gmail.com</a:t>
              </a:r>
              <a:endParaRPr lang="en-US" altLang="ko-KR" sz="5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1187624" y="1268760"/>
              <a:ext cx="1368152" cy="132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참여연구원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337430" y="2640272"/>
            <a:ext cx="1954128" cy="1724451"/>
            <a:chOff x="1187624" y="1268760"/>
            <a:chExt cx="1368152" cy="1511719"/>
          </a:xfrm>
        </p:grpSpPr>
        <p:sp>
          <p:nvSpPr>
            <p:cNvPr id="84" name="직사각형 83"/>
            <p:cNvSpPr/>
            <p:nvPr/>
          </p:nvSpPr>
          <p:spPr bwMode="auto">
            <a:xfrm>
              <a:off x="1187624" y="1486768"/>
              <a:ext cx="1368152" cy="1293711"/>
            </a:xfrm>
            <a:prstGeom prst="rect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en-US" altLang="ko-KR" sz="1200" spc="-100" dirty="0" smtClean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NGUYEN </a:t>
              </a:r>
              <a:r>
                <a:rPr lang="en-US" altLang="ko-KR" sz="1200" spc="-100" dirty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HONG PHUC</a:t>
              </a:r>
            </a:p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en-US" altLang="ko-KR" sz="1000" dirty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010-6447-7161</a:t>
              </a:r>
            </a:p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en-US" altLang="ko-KR" sz="1000" spc="-160" dirty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nguyenhongphuc1505@gmail.com</a:t>
              </a:r>
              <a:endParaRPr lang="ko-KR" altLang="en-US" sz="1050" spc="-16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endParaRPr kumimoji="1" lang="en-US" altLang="ko-KR" sz="500" b="0" i="0" u="none" strike="noStrike" cap="none" spc="-100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ko-KR" altLang="en-US" sz="1200" dirty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이  융  희</a:t>
              </a:r>
              <a:endParaRPr lang="en-US" altLang="ko-KR" sz="12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en-US" altLang="ko-KR" sz="1000" dirty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010-2374-0484</a:t>
              </a:r>
            </a:p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en-US" altLang="ko-KR" sz="1000" dirty="0" smtClean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llit@skku.edu</a:t>
              </a:r>
              <a:endParaRPr lang="en-US" altLang="ko-KR" sz="1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1187624" y="1268760"/>
              <a:ext cx="1368152" cy="2180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참여연구원</a:t>
              </a: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611061" y="2644202"/>
            <a:ext cx="1954128" cy="1000822"/>
            <a:chOff x="1187624" y="1268760"/>
            <a:chExt cx="1368152" cy="877358"/>
          </a:xfrm>
        </p:grpSpPr>
        <p:sp>
          <p:nvSpPr>
            <p:cNvPr id="87" name="직사각형 86"/>
            <p:cNvSpPr/>
            <p:nvPr/>
          </p:nvSpPr>
          <p:spPr bwMode="auto">
            <a:xfrm>
              <a:off x="1187624" y="1486768"/>
              <a:ext cx="1368152" cy="659350"/>
            </a:xfrm>
            <a:prstGeom prst="rect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ko-KR" altLang="en-US" sz="1200" dirty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정  재  훈</a:t>
              </a:r>
              <a:endParaRPr lang="en-US" altLang="ko-KR" sz="12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en-US" altLang="ko-KR" sz="1000" dirty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010-5108-6830</a:t>
              </a:r>
            </a:p>
            <a:p>
              <a:pPr lvl="0" indent="-298450" algn="ctr" defTabSz="957263">
                <a:spcBef>
                  <a:spcPct val="20000"/>
                </a:spcBef>
                <a:buClr>
                  <a:srgbClr val="C0504D"/>
                </a:buClr>
                <a:buSzPct val="80000"/>
              </a:pPr>
              <a:r>
                <a:rPr lang="en-US" altLang="ko-KR" sz="1000" dirty="0" smtClean="0">
                  <a:solidFill>
                    <a:prstClr val="black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12gjang74@gmail.com</a:t>
              </a:r>
              <a:endParaRPr lang="en-US" altLang="ko-KR" sz="100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 bwMode="auto">
            <a:xfrm>
              <a:off x="1187624" y="1268760"/>
              <a:ext cx="1368152" cy="2180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참여연구원</a:t>
              </a: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1068115" y="4834404"/>
            <a:ext cx="1954128" cy="1271555"/>
            <a:chOff x="1187624" y="1268760"/>
            <a:chExt cx="1368152" cy="676170"/>
          </a:xfrm>
        </p:grpSpPr>
        <p:sp>
          <p:nvSpPr>
            <p:cNvPr id="90" name="직사각형 89"/>
            <p:cNvSpPr/>
            <p:nvPr/>
          </p:nvSpPr>
          <p:spPr bwMode="auto">
            <a:xfrm>
              <a:off x="1187624" y="1401003"/>
              <a:ext cx="1368152" cy="543927"/>
            </a:xfrm>
            <a:prstGeom prst="rect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indent="-298450" algn="ctr" defTabSz="957263">
                <a:spcBef>
                  <a:spcPct val="20000"/>
                </a:spcBef>
                <a:buClr>
                  <a:schemeClr val="accent2"/>
                </a:buClr>
                <a:buSzPct val="80000"/>
              </a:pPr>
              <a:r>
                <a:rPr lang="ko-KR" altLang="en-US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진화컴퓨팅을 위한 </a:t>
              </a:r>
              <a:br>
                <a:rPr lang="ko-KR" altLang="en-US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실시간 </a:t>
              </a:r>
              <a:r>
                <a:rPr lang="en-US" altLang="ko-KR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Big Feature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인코딩 </a:t>
              </a:r>
              <a:r>
                <a:rPr lang="ko-KR" altLang="en-US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기법 연구</a:t>
              </a: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1187624" y="1268760"/>
              <a:ext cx="1368152" cy="132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담당 기술개발 내용</a:t>
              </a: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3337430" y="4834404"/>
            <a:ext cx="1954128" cy="1271555"/>
            <a:chOff x="1187624" y="1268760"/>
            <a:chExt cx="1368152" cy="676170"/>
          </a:xfrm>
        </p:grpSpPr>
        <p:sp>
          <p:nvSpPr>
            <p:cNvPr id="93" name="직사각형 92"/>
            <p:cNvSpPr/>
            <p:nvPr/>
          </p:nvSpPr>
          <p:spPr bwMode="auto">
            <a:xfrm>
              <a:off x="1187624" y="1401003"/>
              <a:ext cx="1368152" cy="543927"/>
            </a:xfrm>
            <a:prstGeom prst="rect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indent="-298450" algn="ctr" defTabSz="957263">
                <a:spcBef>
                  <a:spcPct val="20000"/>
                </a:spcBef>
                <a:buClr>
                  <a:schemeClr val="accent2"/>
                </a:buClr>
                <a:buSzPct val="80000"/>
              </a:pPr>
              <a:r>
                <a:rPr lang="en-US" altLang="ko-KR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EMGP </a:t>
              </a:r>
              <a:r>
                <a:rPr lang="ko-KR" altLang="en-US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기반 </a:t>
              </a:r>
              <a:r>
                <a:rPr lang="en-US" altLang="ko-KR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Feature Selection </a:t>
              </a:r>
              <a:r>
                <a:rPr lang="ko-KR" altLang="en-US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기법 연구</a:t>
              </a:r>
            </a:p>
          </p:txBody>
        </p:sp>
        <p:sp>
          <p:nvSpPr>
            <p:cNvPr id="94" name="직사각형 93"/>
            <p:cNvSpPr/>
            <p:nvPr/>
          </p:nvSpPr>
          <p:spPr bwMode="auto">
            <a:xfrm>
              <a:off x="1187624" y="1268760"/>
              <a:ext cx="1368152" cy="132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담당 기술개발 내용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611061" y="4834402"/>
            <a:ext cx="1954128" cy="1271556"/>
            <a:chOff x="1187624" y="1268760"/>
            <a:chExt cx="1368152" cy="676171"/>
          </a:xfrm>
        </p:grpSpPr>
        <p:sp>
          <p:nvSpPr>
            <p:cNvPr id="96" name="직사각형 95"/>
            <p:cNvSpPr/>
            <p:nvPr/>
          </p:nvSpPr>
          <p:spPr bwMode="auto">
            <a:xfrm>
              <a:off x="1187624" y="1401003"/>
              <a:ext cx="1368152" cy="543928"/>
            </a:xfrm>
            <a:prstGeom prst="rect">
              <a:avLst/>
            </a:prstGeom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indent="-298450" algn="ctr" defTabSz="957263">
                <a:spcBef>
                  <a:spcPct val="20000"/>
                </a:spcBef>
                <a:buClr>
                  <a:schemeClr val="accent2"/>
                </a:buClr>
                <a:buSzPct val="80000"/>
              </a:pPr>
              <a:r>
                <a:rPr lang="ko-KR" altLang="en-US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시공간</a:t>
              </a:r>
              <a:r>
                <a:rPr lang="en-US" altLang="ko-KR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/</a:t>
              </a:r>
              <a:r>
                <a:rPr lang="ko-KR" altLang="en-US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다중 데이터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트렌드의 </a:t>
              </a:r>
              <a:r>
                <a:rPr lang="ko-KR" altLang="en-US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시계열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모델링을 통한 </a:t>
              </a:r>
              <a:r>
                <a:rPr lang="ko-KR" altLang="en-US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적응적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sz="1200" dirty="0" smtClean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진화 </a:t>
              </a:r>
              <a:r>
                <a:rPr lang="ko-KR" altLang="en-US" sz="1200" dirty="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구조 연구</a:t>
              </a:r>
            </a:p>
          </p:txBody>
        </p:sp>
        <p:sp>
          <p:nvSpPr>
            <p:cNvPr id="97" name="직사각형 96"/>
            <p:cNvSpPr/>
            <p:nvPr/>
          </p:nvSpPr>
          <p:spPr bwMode="auto">
            <a:xfrm>
              <a:off x="1187624" y="1268760"/>
              <a:ext cx="1368152" cy="1322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5735" tIns="47870" rIns="95735" bIns="47870" numCol="1" rtlCol="0" anchor="ctr" anchorCtr="0" compatLnSpc="1">
              <a:prstTxWarp prst="textNoShape">
                <a:avLst/>
              </a:prstTxWarp>
            </a:bodyPr>
            <a:lstStyle/>
            <a:p>
              <a:pPr marR="0" indent="-298450" algn="ctr" defTabSz="957263" rtl="0" eaLnBrk="1" fontAlgn="base" latinLnBrk="1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0000"/>
                <a:buFont typeface="Wingdings" pitchFamily="2" charset="2"/>
                <a:buNone/>
                <a:tabLst/>
              </a:pPr>
              <a:r>
                <a:rPr kumimoji="1" lang="ko-KR" alt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담당 기술개발 내용</a:t>
              </a:r>
            </a:p>
          </p:txBody>
        </p:sp>
      </p:grpSp>
      <p:cxnSp>
        <p:nvCxnSpPr>
          <p:cNvPr id="98" name="꺾인 연결선 97"/>
          <p:cNvCxnSpPr>
            <a:stCxn id="77" idx="2"/>
            <a:endCxn id="88" idx="0"/>
          </p:cNvCxnSpPr>
          <p:nvPr/>
        </p:nvCxnSpPr>
        <p:spPr bwMode="auto">
          <a:xfrm rot="16200000" flipH="1">
            <a:off x="5223262" y="1279338"/>
            <a:ext cx="456097" cy="227363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직선 연결선 99"/>
          <p:cNvCxnSpPr>
            <a:stCxn id="91" idx="0"/>
            <a:endCxn id="81" idx="2"/>
          </p:cNvCxnSpPr>
          <p:nvPr/>
        </p:nvCxnSpPr>
        <p:spPr bwMode="auto">
          <a:xfrm flipV="1">
            <a:off x="2045179" y="4371360"/>
            <a:ext cx="0" cy="4630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직선 연결선 100"/>
          <p:cNvCxnSpPr>
            <a:stCxn id="94" idx="0"/>
            <a:endCxn id="84" idx="2"/>
          </p:cNvCxnSpPr>
          <p:nvPr/>
        </p:nvCxnSpPr>
        <p:spPr bwMode="auto">
          <a:xfrm flipV="1">
            <a:off x="4314494" y="4364723"/>
            <a:ext cx="0" cy="46968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직선 연결선 103"/>
          <p:cNvCxnSpPr>
            <a:stCxn id="97" idx="0"/>
            <a:endCxn id="87" idx="2"/>
          </p:cNvCxnSpPr>
          <p:nvPr/>
        </p:nvCxnSpPr>
        <p:spPr bwMode="auto">
          <a:xfrm flipV="1">
            <a:off x="6588125" y="3645024"/>
            <a:ext cx="0" cy="1189378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216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세부 연구 내용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14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17" name="AutoShape 9"/>
              <p:cNvSpPr>
                <a:spLocks noChangeArrowheads="1"/>
              </p:cNvSpPr>
              <p:nvPr/>
            </p:nvSpPr>
            <p:spPr bwMode="auto">
              <a:xfrm>
                <a:off x="833" y="1284"/>
                <a:ext cx="1111" cy="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15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en-US" altLang="ko-KR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Low </a:t>
              </a:r>
              <a:r>
                <a:rPr kumimoji="0" lang="en-US" altLang="ko-KR" sz="1600" b="1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Intelligence </a:t>
              </a:r>
              <a:r>
                <a:rPr kumimoji="0" lang="en-US" altLang="ko-KR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Layer</a:t>
              </a:r>
              <a:endParaRPr kumimoji="0" lang="ko-KR" altLang="en-US" sz="1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476696" y="1628800"/>
            <a:ext cx="8343776" cy="218392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 eaLnBrk="0" latinLnBrk="0" hangingPunct="0">
              <a:lnSpc>
                <a:spcPct val="150000"/>
              </a:lnSpc>
              <a:buFontTx/>
              <a:buBlip>
                <a:blip r:embed="rId2"/>
              </a:buBlip>
              <a:tabLst>
                <a:tab pos="201613" algn="l"/>
              </a:tabLst>
            </a:pPr>
            <a:r>
              <a:rPr kumimoji="0" lang="ko-KR" altLang="en-US" sz="1600" b="1" dirty="0">
                <a:latin typeface="HY견고딕" pitchFamily="18" charset="-127"/>
                <a:ea typeface="HY견고딕" pitchFamily="18" charset="-127"/>
              </a:rPr>
              <a:t>경량화 추론 엔진 구조 설계</a:t>
            </a:r>
            <a:endParaRPr kumimoji="0" lang="en-US" altLang="ko-KR" sz="1600" b="1" dirty="0"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en-US" altLang="ko-KR" sz="1300" dirty="0" err="1"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단말에서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지능형 실시간 서비스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제공을 위해선 상황 인식 및 추론을 통한 지능화가 필요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단말의 상황을 추론해 적합한 서비스를 제공할 수 있는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경량화 추론엔진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에 대한 연구가 필수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규칙 기반 전문가 시스템의 도입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  <a:p>
            <a:pPr marL="1200150" lvl="2" indent="-285750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추론 엔진의 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Match-fire</a:t>
            </a:r>
            <a:r>
              <a:rPr kumimoji="0" lang="en-US" altLang="ko-KR" sz="13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과정을 통해 </a:t>
            </a:r>
            <a:r>
              <a:rPr kumimoji="0" lang="en-US" altLang="ko-KR" sz="1300" dirty="0" err="1"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 err="1">
                <a:latin typeface="HY견고딕" pitchFamily="18" charset="-127"/>
                <a:ea typeface="HY견고딕" pitchFamily="18" charset="-127"/>
              </a:rPr>
              <a:t>노드에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 지능화 부여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en-US" altLang="ko-KR" sz="1300" dirty="0" err="1"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단말에 적합한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경량 추론 엔진 </a:t>
            </a: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구조 연구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520" y="5845463"/>
            <a:ext cx="2175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/>
              <a:t>&lt;</a:t>
            </a:r>
            <a:r>
              <a:rPr lang="ko-KR" altLang="en-US" sz="1000" dirty="0"/>
              <a:t>규칙 기반 전문가 시스템 구조도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41" name="_x203451760" descr="EMB00000da81f0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" y="3997029"/>
            <a:ext cx="2723079" cy="166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43" name="_x203451680" descr="EMB00000da81f0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295064"/>
            <a:ext cx="3934172" cy="292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45" name="_x203451600" descr="EMB00000da81f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13692"/>
            <a:ext cx="2352720" cy="175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482204" y="5845462"/>
            <a:ext cx="2521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/>
              <a:t>&lt;Match-fire </a:t>
            </a:r>
            <a:r>
              <a:rPr lang="ko-KR" altLang="en-US" sz="1000" dirty="0"/>
              <a:t>과정을 통한 추론 사이클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5724128" y="6135107"/>
            <a:ext cx="25715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/>
              <a:t>&lt;</a:t>
            </a:r>
            <a:r>
              <a:rPr lang="en-US" altLang="ko-KR" sz="1000" dirty="0" err="1"/>
              <a:t>IoT</a:t>
            </a:r>
            <a:r>
              <a:rPr lang="en-US" altLang="ko-KR" sz="1000" dirty="0"/>
              <a:t> </a:t>
            </a:r>
            <a:r>
              <a:rPr lang="ko-KR" altLang="en-US" sz="1000" dirty="0" err="1"/>
              <a:t>노드에서의</a:t>
            </a:r>
            <a:r>
              <a:rPr lang="ko-KR" altLang="en-US" sz="1000" dirty="0"/>
              <a:t> 추론 엔진 모듈 구조도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495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세부 연구 내용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62562D-98E7-42EB-A3A3-69E317C12C31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grpSp>
        <p:nvGrpSpPr>
          <p:cNvPr id="13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14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16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  <p:sp>
            <p:nvSpPr>
              <p:cNvPr id="17" name="AutoShape 9"/>
              <p:cNvSpPr>
                <a:spLocks noChangeArrowheads="1"/>
              </p:cNvSpPr>
              <p:nvPr/>
            </p:nvSpPr>
            <p:spPr bwMode="auto">
              <a:xfrm>
                <a:off x="833" y="1284"/>
                <a:ext cx="1111" cy="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</a:endParaRPr>
              </a:p>
            </p:txBody>
          </p:sp>
        </p:grpSp>
        <p:sp>
          <p:nvSpPr>
            <p:cNvPr id="15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latinLnBrk="0" hangingPunct="0"/>
              <a:r>
                <a:rPr kumimoji="0" lang="en-US" altLang="ko-KR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Low </a:t>
              </a:r>
              <a:r>
                <a:rPr kumimoji="0" lang="en-US" altLang="ko-KR" sz="1600" b="1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Intelligence </a:t>
              </a:r>
              <a:r>
                <a:rPr kumimoji="0" lang="en-US" altLang="ko-KR" sz="1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Layer</a:t>
              </a:r>
              <a:endParaRPr kumimoji="0" lang="ko-KR" altLang="en-US" sz="1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476696" y="1628800"/>
            <a:ext cx="8245029" cy="2088231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 eaLnBrk="0" latinLnBrk="0" hangingPunct="0">
              <a:lnSpc>
                <a:spcPct val="150000"/>
              </a:lnSpc>
              <a:buFontTx/>
              <a:buBlip>
                <a:blip r:embed="rId2"/>
              </a:buBlip>
              <a:tabLst>
                <a:tab pos="201613" algn="l"/>
              </a:tabLst>
            </a:pPr>
            <a:r>
              <a:rPr kumimoji="0" lang="ko-KR" altLang="en-US" sz="1600" b="1" dirty="0">
                <a:latin typeface="HY견고딕" pitchFamily="18" charset="-127"/>
                <a:ea typeface="HY견고딕" pitchFamily="18" charset="-127"/>
              </a:rPr>
              <a:t>실시간 지능화 서비스를 위한 추론 알고리즘 선별 기법 연구</a:t>
            </a:r>
            <a:endParaRPr lang="en-US" altLang="ko-KR" sz="1400" b="1" dirty="0"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200" dirty="0" err="1">
                <a:latin typeface="HY견고딕" pitchFamily="18" charset="-127"/>
                <a:ea typeface="HY견고딕" pitchFamily="18" charset="-127"/>
              </a:rPr>
              <a:t>베이지안</a:t>
            </a: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 알고리즘을 통한 추론 기법 연구 </a:t>
            </a:r>
            <a:endParaRPr kumimoji="0"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다양한 상황에 맞는 추론을 위해 각기 </a:t>
            </a:r>
            <a:r>
              <a:rPr kumimoji="0" lang="ko-KR" altLang="en-US" sz="12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최적화된 형태의 변형 알고리즘 </a:t>
            </a: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연구 </a:t>
            </a:r>
            <a:endParaRPr kumimoji="0"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2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도메인이 다르게 적용 될 경우 </a:t>
            </a: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부정확한 결과 도출 및 추론 불가능</a:t>
            </a:r>
            <a:endParaRPr kumimoji="0"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pPr marL="636588" lvl="1" indent="-179388" eaLnBrk="0" latinLnBrk="0" hangingPunct="0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</a:pP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상황 분석을 통해 도메인에 최적화된 추론 알고리즘 선택 필요</a:t>
            </a:r>
            <a:endParaRPr kumimoji="0" lang="en-US" altLang="ko-KR" sz="1200" dirty="0"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수학적</a:t>
            </a:r>
            <a:r>
              <a:rPr kumimoji="0" lang="en-US" altLang="ko-KR" sz="120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실험적 분석을 통해 현재 </a:t>
            </a:r>
            <a:r>
              <a:rPr kumimoji="0" lang="ko-KR" altLang="en-US" sz="12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상황에 최적화된 추론 알고리즘 선별</a:t>
            </a:r>
            <a:endParaRPr kumimoji="0" lang="en-US" altLang="ko-KR" sz="12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선별된 알고리즘을 </a:t>
            </a:r>
            <a:r>
              <a:rPr kumimoji="0" lang="ko-KR" altLang="en-US" sz="12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추론엔진에 적용</a:t>
            </a: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하여 실시간 지능화 서비스 제공</a:t>
            </a:r>
          </a:p>
          <a:p>
            <a:pPr marL="1093788" lvl="2" indent="-179388" eaLnBrk="0" latinLnBrk="0" hangingPunct="0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</a:pPr>
            <a:endParaRPr kumimoji="0" lang="en-US" altLang="ko-KR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3665" name="_x203451520" descr="EMB00000da81f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9944"/>
            <a:ext cx="2483768" cy="159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3667" name="_x203451680" descr="EMB00000da81f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77" y="4139944"/>
            <a:ext cx="1820983" cy="153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3669" name="_x203451680" descr="EMB00000da81f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953" y="3684625"/>
            <a:ext cx="4617543" cy="240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76314" y="5845463"/>
            <a:ext cx="26035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/>
              <a:t>&lt;</a:t>
            </a:r>
            <a:r>
              <a:rPr lang="ko-KR" altLang="en-US" sz="1000" dirty="0" err="1"/>
              <a:t>베이지안</a:t>
            </a:r>
            <a:r>
              <a:rPr lang="ko-KR" altLang="en-US" sz="1000" dirty="0"/>
              <a:t> 알고리즘 기반 추론 기법 분류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5220072" y="6134738"/>
            <a:ext cx="3244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sz="1000" dirty="0"/>
              <a:t>&lt;</a:t>
            </a:r>
            <a:r>
              <a:rPr lang="ko-KR" altLang="en-US" sz="1000" dirty="0"/>
              <a:t>도메인에 최적화된 </a:t>
            </a:r>
            <a:r>
              <a:rPr lang="ko-KR" altLang="en-US" sz="1000" dirty="0" err="1"/>
              <a:t>베이지안</a:t>
            </a:r>
            <a:r>
              <a:rPr lang="ko-KR" altLang="en-US" sz="1000" dirty="0"/>
              <a:t> 알고리즘 선별 개념도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1910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76249" y="1628775"/>
            <a:ext cx="8245475" cy="283368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실시간 스트림 데이터 분산 클러스터링 기법 연구</a:t>
            </a:r>
            <a:endParaRPr kumimoji="0" lang="en-US" altLang="ko-KR" sz="16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Edge Computing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과 같은 협업을 통해 정보를 전달하는 시스템에서는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데이터 전송률 및 효율성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과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노드가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증가할수록 </a:t>
            </a:r>
            <a:r>
              <a:rPr kumimoji="0" lang="ko-KR" altLang="en-US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트래픽으로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인한 문제를 해결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해야 함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군집 </a:t>
            </a: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노드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데이터 분산처리를 위한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실시간 </a:t>
            </a:r>
            <a:r>
              <a:rPr kumimoji="0" lang="ko-KR" altLang="en-US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스트림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데이터 분산 </a:t>
            </a:r>
            <a:r>
              <a:rPr kumimoji="0" lang="ko-KR" altLang="en-US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클러스터링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기법 연구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  <a:defRPr/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 분산처리 및 에너지 효율성 향상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재전송 횟수 정보 획득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을 통한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가중치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클러스터 헤더 선출 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  <a:defRPr/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링크 품질이 좋은 </a:t>
            </a: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노드를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파악하여 선출을 통한 </a:t>
            </a: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대용랑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스트림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데이터의 분산처리 효과적 지원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lvl="1">
              <a:lnSpc>
                <a:spcPct val="150000"/>
              </a:lnSpc>
              <a:tabLst>
                <a:tab pos="201613" algn="l"/>
              </a:tabLst>
              <a:defRPr/>
            </a:pP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lvl="2">
              <a:lnSpc>
                <a:spcPct val="150000"/>
              </a:lnSpc>
              <a:tabLst>
                <a:tab pos="201613" algn="l"/>
              </a:tabLst>
              <a:defRPr/>
            </a:pP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lvl="2">
              <a:lnSpc>
                <a:spcPct val="150000"/>
              </a:lnSpc>
              <a:tabLst>
                <a:tab pos="201613" algn="l"/>
              </a:tabLst>
              <a:defRPr/>
            </a:pP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>
                  <a:extLst/>
                </a:blip>
              </a:buBlip>
              <a:tabLst>
                <a:tab pos="201613" algn="l"/>
              </a:tabLst>
              <a:defRPr/>
            </a:pP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세부 연구 내용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6148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6157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6159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latinLnBrk="1" hangingPunct="1"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  <a:cs typeface="맑은 고딕" pitchFamily="50" charset="-127"/>
                </a:endParaRPr>
              </a:p>
            </p:txBody>
          </p:sp>
          <p:sp>
            <p:nvSpPr>
              <p:cNvPr id="6160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5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latinLnBrk="1" hangingPunct="1"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  <a:cs typeface="맑은 고딕" pitchFamily="50" charset="-127"/>
                </a:endParaRPr>
              </a:p>
            </p:txBody>
          </p:sp>
        </p:grpSp>
        <p:sp>
          <p:nvSpPr>
            <p:cNvPr id="6158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맑은 고딕" pitchFamily="50" charset="-127"/>
                </a:defRPr>
              </a:lvl1pPr>
              <a:lvl2pPr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맑은 고딕" pitchFamily="50" charset="-127"/>
                </a:defRPr>
              </a:lvl2pPr>
              <a:lvl3pPr>
                <a:defRPr sz="16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9pPr>
            </a:lstStyle>
            <a:p>
              <a:r>
                <a:rPr kumimoji="0" lang="en-US" altLang="ko-KR" sz="1600" b="1" dirty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Middle </a:t>
              </a:r>
              <a:r>
                <a:rPr kumimoji="0" lang="en-US" altLang="ko-KR" sz="1600" b="1" dirty="0" smtClean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Intelligence </a:t>
              </a:r>
              <a:r>
                <a:rPr kumimoji="0" lang="en-US" altLang="ko-KR" sz="1600" b="1" dirty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Layer </a:t>
              </a:r>
              <a:endParaRPr kumimoji="0" lang="ko-KR" altLang="en-US" sz="1600" b="1" dirty="0">
                <a:solidFill>
                  <a:srgbClr val="FFFFFF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fld id="{8DF1007F-2E2F-4E9B-AB80-B1FA46614267}" type="slidenum"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pPr/>
              <a:t>5</a:t>
            </a:fld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50" name="TextBox 28"/>
          <p:cNvSpPr txBox="1">
            <a:spLocks noChangeArrowheads="1"/>
          </p:cNvSpPr>
          <p:nvPr/>
        </p:nvSpPr>
        <p:spPr bwMode="auto">
          <a:xfrm>
            <a:off x="1256333" y="5631210"/>
            <a:ext cx="29035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재전송 정보를 이용한 가중치 선출 항목 정보</a:t>
            </a:r>
            <a:r>
              <a:rPr lang="en-US" altLang="ko-KR" sz="1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000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51" name="Rectangle 14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>
              <a:cs typeface="맑은 고딕" pitchFamily="50" charset="-127"/>
            </a:endParaRPr>
          </a:p>
        </p:txBody>
      </p:sp>
      <p:pic>
        <p:nvPicPr>
          <p:cNvPr id="6152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37410"/>
            <a:ext cx="1808162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Box 8"/>
          <p:cNvSpPr txBox="1">
            <a:spLocks noChangeArrowheads="1"/>
          </p:cNvSpPr>
          <p:nvPr/>
        </p:nvSpPr>
        <p:spPr bwMode="auto">
          <a:xfrm>
            <a:off x="4060825" y="567372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endParaRPr lang="ko-KR" altLang="en-US" sz="20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54" name="TextBox 10"/>
          <p:cNvSpPr txBox="1">
            <a:spLocks noChangeArrowheads="1"/>
          </p:cNvSpPr>
          <p:nvPr/>
        </p:nvSpPr>
        <p:spPr bwMode="auto">
          <a:xfrm>
            <a:off x="2864470" y="4437410"/>
            <a:ext cx="1306513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900" dirty="0" err="1">
                <a:latin typeface="HY견고딕" pitchFamily="18" charset="-127"/>
                <a:ea typeface="HY견고딕" pitchFamily="18" charset="-127"/>
              </a:rPr>
              <a:t>ReTxRate</a:t>
            </a:r>
            <a:r>
              <a:rPr lang="en-US" altLang="ko-KR" sz="900" dirty="0">
                <a:latin typeface="HY견고딕" pitchFamily="18" charset="-127"/>
                <a:ea typeface="HY견고딕" pitchFamily="18" charset="-127"/>
              </a:rPr>
              <a:t>:</a:t>
            </a:r>
          </a:p>
          <a:p>
            <a:pPr eaLnBrk="1" latinLnBrk="1" hangingPunct="1"/>
            <a:r>
              <a:rPr lang="en-US" altLang="ko-KR" sz="9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900">
                <a:latin typeface="HY견고딕" pitchFamily="18" charset="-127"/>
                <a:ea typeface="HY견고딕" pitchFamily="18" charset="-127"/>
              </a:rPr>
              <a:t>총 전송 횟수 중 발생한 손실 비율</a:t>
            </a:r>
            <a:endParaRPr lang="en-US" altLang="ko-KR" sz="900" dirty="0">
              <a:latin typeface="HY견고딕" pitchFamily="18" charset="-127"/>
              <a:ea typeface="HY견고딕" pitchFamily="18" charset="-127"/>
            </a:endParaRPr>
          </a:p>
          <a:p>
            <a:pPr eaLnBrk="1" latinLnBrk="1" hangingPunct="1"/>
            <a:r>
              <a:rPr lang="en-US" altLang="ko-KR" sz="900" dirty="0" err="1">
                <a:latin typeface="HY견고딕" pitchFamily="18" charset="-127"/>
                <a:ea typeface="HY견고딕" pitchFamily="18" charset="-127"/>
              </a:rPr>
              <a:t>Chelected</a:t>
            </a:r>
            <a:r>
              <a:rPr lang="en-US" altLang="ko-KR" sz="900" dirty="0">
                <a:latin typeface="HY견고딕" pitchFamily="18" charset="-127"/>
                <a:ea typeface="HY견고딕" pitchFamily="18" charset="-127"/>
              </a:rPr>
              <a:t>:</a:t>
            </a:r>
          </a:p>
          <a:p>
            <a:pPr eaLnBrk="1" latinLnBrk="1" hangingPunct="1"/>
            <a:r>
              <a:rPr lang="en-US" altLang="ko-KR" sz="9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900">
                <a:latin typeface="HY견고딕" pitchFamily="18" charset="-127"/>
                <a:ea typeface="HY견고딕" pitchFamily="18" charset="-127"/>
              </a:rPr>
              <a:t>클러스터 헤더 선출된 횟수</a:t>
            </a:r>
          </a:p>
        </p:txBody>
      </p:sp>
      <p:pic>
        <p:nvPicPr>
          <p:cNvPr id="6155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512" y="4102100"/>
            <a:ext cx="3744912" cy="209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TextBox 30"/>
          <p:cNvSpPr txBox="1">
            <a:spLocks noChangeArrowheads="1"/>
          </p:cNvSpPr>
          <p:nvPr/>
        </p:nvSpPr>
        <p:spPr bwMode="auto">
          <a:xfrm>
            <a:off x="4899099" y="6145213"/>
            <a:ext cx="3375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머신 러닝 기반 노드 클러스터링 및 데이터 결합 기법</a:t>
            </a:r>
            <a:r>
              <a:rPr lang="en-US" altLang="ko-KR" sz="1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09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76250" y="1628775"/>
            <a:ext cx="6111875" cy="283368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  <a:defRPr/>
            </a:pPr>
            <a:r>
              <a:rPr kumimoji="0" lang="en-US" altLang="ko-KR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Middle Layer 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노드에 특화된 분산 모델링 연구</a:t>
            </a:r>
            <a:endParaRPr kumimoji="0" lang="en-US" altLang="ko-KR" sz="16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초연결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Edge computing </a:t>
            </a:r>
            <a:r>
              <a:rPr kumimoji="0" lang="ko-KR" altLang="en-US" sz="13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환경에서는 </a:t>
            </a:r>
            <a:r>
              <a:rPr kumimoji="0" lang="ko-KR" altLang="en-US" sz="130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실시간 데이터가 급속히 증가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  <a:defRPr/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 처리 시간 증가 및 병목현상 문제 발생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ko-KR" altLang="en-US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초연결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Edge computing </a:t>
            </a:r>
            <a:r>
              <a:rPr kumimoji="0" lang="ko-KR" altLang="en-US" sz="13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환경에 맞는 분산 처리 연구가 필수적임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</a:p>
          <a:p>
            <a:pPr marL="636588" lvl="1" indent="-179388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기존 </a:t>
            </a:r>
            <a:r>
              <a:rPr kumimoji="0" lang="en-US" altLang="ko-KR" sz="1300" dirty="0" err="1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시스템</a:t>
            </a:r>
            <a:r>
              <a:rPr kumimoji="0" lang="ko-KR" altLang="en-US" sz="130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에서는 </a:t>
            </a:r>
            <a:r>
              <a:rPr kumimoji="0" lang="ko-KR" altLang="en-US" sz="130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단일 노드 및 클라우드 서버단에서 데이터 처리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  <a:defRPr/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처리 시간의 증가 및 데이터 전송을 위한 높은 전력 및 비용 소모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ko-KR" altLang="en-US" sz="1300" dirty="0">
                <a:latin typeface="HY견고딕" pitchFamily="18" charset="-127"/>
                <a:ea typeface="HY견고딕" pitchFamily="18" charset="-127"/>
              </a:rPr>
              <a:t>이를 위해</a:t>
            </a:r>
            <a:r>
              <a:rPr kumimoji="0" lang="en-US" altLang="ko-KR" sz="1300" dirty="0">
                <a:latin typeface="HY견고딕" pitchFamily="18" charset="-127"/>
                <a:ea typeface="HY견고딕" pitchFamily="18" charset="-127"/>
              </a:rPr>
              <a:t>, Middle layer </a:t>
            </a:r>
            <a:r>
              <a:rPr kumimoji="0" lang="ko-KR" altLang="en-US" sz="1300">
                <a:latin typeface="HY견고딕" pitchFamily="18" charset="-127"/>
                <a:ea typeface="HY견고딕" pitchFamily="18" charset="-127"/>
              </a:rPr>
              <a:t>노드에서 </a:t>
            </a:r>
            <a:r>
              <a:rPr kumimoji="0" lang="ko-KR" altLang="en-US" sz="130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협력 기반의 분산 처리 모델링 연구</a:t>
            </a: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  <a:p>
            <a:pPr marL="1093788" lvl="2" indent="-179388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201613" algn="l"/>
              </a:tabLst>
              <a:defRPr/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정보 엔트로피 모델을 이용한 분산 처리</a:t>
            </a:r>
            <a:endParaRPr kumimoji="0" lang="en-US" altLang="ko-KR" sz="1300" dirty="0">
              <a:latin typeface="HY견고딕" pitchFamily="18" charset="-127"/>
              <a:ea typeface="HY견고딕" pitchFamily="18" charset="-127"/>
            </a:endParaRPr>
          </a:p>
          <a:p>
            <a:pPr lvl="1">
              <a:lnSpc>
                <a:spcPct val="150000"/>
              </a:lnSpc>
              <a:tabLst>
                <a:tab pos="201613" algn="l"/>
              </a:tabLst>
              <a:defRPr/>
            </a:pP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lvl="2">
              <a:lnSpc>
                <a:spcPct val="150000"/>
              </a:lnSpc>
              <a:tabLst>
                <a:tab pos="201613" algn="l"/>
              </a:tabLst>
              <a:defRPr/>
            </a:pP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lvl="2">
              <a:lnSpc>
                <a:spcPct val="150000"/>
              </a:lnSpc>
              <a:tabLst>
                <a:tab pos="201613" algn="l"/>
              </a:tabLst>
              <a:defRPr/>
            </a:pP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>
                  <a:extLst/>
                </a:blip>
              </a:buBlip>
              <a:tabLst>
                <a:tab pos="201613" algn="l"/>
              </a:tabLst>
              <a:defRPr/>
            </a:pPr>
            <a:endParaRPr kumimoji="0" lang="en-US" altLang="ko-KR" sz="13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세부 연구 내용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196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8208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8210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latinLnBrk="1" hangingPunct="1"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  <a:cs typeface="맑은 고딕" pitchFamily="50" charset="-127"/>
                </a:endParaRPr>
              </a:p>
            </p:txBody>
          </p:sp>
          <p:sp>
            <p:nvSpPr>
              <p:cNvPr id="8211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5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latinLnBrk="1" hangingPunct="1"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  <a:cs typeface="맑은 고딕" pitchFamily="50" charset="-127"/>
                </a:endParaRPr>
              </a:p>
            </p:txBody>
          </p:sp>
        </p:grpSp>
        <p:sp>
          <p:nvSpPr>
            <p:cNvPr id="8209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맑은 고딕" pitchFamily="50" charset="-127"/>
                </a:defRPr>
              </a:lvl1pPr>
              <a:lvl2pPr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맑은 고딕" pitchFamily="50" charset="-127"/>
                </a:defRPr>
              </a:lvl2pPr>
              <a:lvl3pPr>
                <a:defRPr sz="16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9pPr>
            </a:lstStyle>
            <a:p>
              <a:r>
                <a:rPr kumimoji="0" lang="en-US" altLang="ko-KR" sz="1600" b="1" dirty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Middle </a:t>
              </a:r>
              <a:r>
                <a:rPr kumimoji="0" lang="en-US" altLang="ko-KR" sz="1600" b="1" dirty="0" smtClean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Intelligence </a:t>
              </a:r>
              <a:r>
                <a:rPr kumimoji="0" lang="en-US" altLang="ko-KR" sz="1600" b="1" dirty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Layer </a:t>
              </a:r>
              <a:endParaRPr kumimoji="0" lang="ko-KR" altLang="en-US" sz="1600" b="1" dirty="0">
                <a:solidFill>
                  <a:srgbClr val="FFFFFF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fld id="{3BFE5EB7-59B5-4949-A2E8-756424042508}" type="slidenum"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pPr/>
              <a:t>6</a:t>
            </a:fld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98" name="TextBox 28"/>
          <p:cNvSpPr txBox="1">
            <a:spLocks noChangeArrowheads="1"/>
          </p:cNvSpPr>
          <p:nvPr/>
        </p:nvSpPr>
        <p:spPr bwMode="auto">
          <a:xfrm>
            <a:off x="7117165" y="3194646"/>
            <a:ext cx="1576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정보 엔트로피 모델링</a:t>
            </a:r>
            <a:r>
              <a:rPr lang="en-US" altLang="ko-KR" sz="1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199" name="Rectangle 14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>
              <a:cs typeface="맑은 고딕" pitchFamily="50" charset="-127"/>
            </a:endParaRPr>
          </a:p>
        </p:txBody>
      </p:sp>
      <p:sp>
        <p:nvSpPr>
          <p:cNvPr id="8200" name="TextBox 8"/>
          <p:cNvSpPr txBox="1">
            <a:spLocks noChangeArrowheads="1"/>
          </p:cNvSpPr>
          <p:nvPr/>
        </p:nvSpPr>
        <p:spPr bwMode="auto">
          <a:xfrm>
            <a:off x="2011363" y="4730750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endParaRPr lang="ko-KR" altLang="en-US" sz="200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201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597" y="2300883"/>
            <a:ext cx="2526404" cy="83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74" y="3857628"/>
            <a:ext cx="2735858" cy="2135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TextBox 20"/>
          <p:cNvSpPr txBox="1">
            <a:spLocks noChangeArrowheads="1"/>
          </p:cNvSpPr>
          <p:nvPr/>
        </p:nvSpPr>
        <p:spPr bwMode="auto">
          <a:xfrm>
            <a:off x="6711950" y="6033095"/>
            <a:ext cx="18764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협력 기반의 분산처리 모델</a:t>
            </a:r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204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220170"/>
            <a:ext cx="2232025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5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4386857"/>
            <a:ext cx="2446338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6" name="TextBox 22"/>
          <p:cNvSpPr txBox="1">
            <a:spLocks noChangeArrowheads="1"/>
          </p:cNvSpPr>
          <p:nvPr/>
        </p:nvSpPr>
        <p:spPr bwMode="auto">
          <a:xfrm>
            <a:off x="1222375" y="6063257"/>
            <a:ext cx="14589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싱글 노드 </a:t>
            </a:r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IoT 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모델</a:t>
            </a:r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207" name="TextBox 27"/>
          <p:cNvSpPr txBox="1">
            <a:spLocks noChangeArrowheads="1"/>
          </p:cNvSpPr>
          <p:nvPr/>
        </p:nvSpPr>
        <p:spPr bwMode="auto">
          <a:xfrm>
            <a:off x="3635375" y="6033095"/>
            <a:ext cx="21875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클라우드 서버를 통한 </a:t>
            </a:r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IoT 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모델 </a:t>
            </a:r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10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16"/>
          <p:cNvSpPr txBox="1">
            <a:spLocks noChangeArrowheads="1"/>
          </p:cNvSpPr>
          <p:nvPr/>
        </p:nvSpPr>
        <p:spPr bwMode="auto">
          <a:xfrm>
            <a:off x="4572000" y="6148388"/>
            <a:ext cx="45878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서비스 환경을 위한 상황에 따른 상호작용 모델 및 파인 그레인드 온톨로지</a:t>
            </a:r>
            <a:r>
              <a:rPr lang="en-US" altLang="ko-KR" sz="1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43" name="_x39774184" descr="EMB0000021031f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5" y="1671638"/>
            <a:ext cx="381635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5" y="3879850"/>
            <a:ext cx="38163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476249" y="1628775"/>
            <a:ext cx="4671815" cy="42989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>
              <a:lnSpc>
                <a:spcPct val="150000"/>
              </a:lnSpc>
              <a:spcBef>
                <a:spcPct val="20000"/>
              </a:spcBef>
              <a:buFontTx/>
              <a:buBlip>
                <a:blip r:embed="rId5"/>
              </a:buBlip>
              <a:tabLst>
                <a:tab pos="201613" algn="l"/>
              </a:tabLst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군집 </a:t>
            </a:r>
            <a:r>
              <a:rPr kumimoji="0" lang="ko-KR" altLang="en-US" sz="1600" b="1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노드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환경에서의 상황 인지를 위한 파인  </a:t>
            </a:r>
            <a:r>
              <a:rPr kumimoji="0" lang="ko-KR" altLang="en-US" sz="1600" b="1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그레인드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600" b="1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온톨로지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구조 연구</a:t>
            </a:r>
            <a:endParaRPr kumimoji="0" lang="en-US" altLang="ko-KR" sz="16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spcBef>
                <a:spcPct val="20000"/>
              </a:spcBef>
              <a:buFontTx/>
              <a:buBlip>
                <a:blip r:embed="rId6"/>
              </a:buBlip>
              <a:tabLst>
                <a:tab pos="201613" algn="l"/>
              </a:tabLst>
              <a:defRPr/>
            </a:pPr>
            <a:r>
              <a:rPr kumimoji="0" lang="en-US" altLang="ko-KR" sz="1300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기반 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Edge computing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에서는 기존의 정적인 방식으로는 </a:t>
            </a:r>
            <a:r>
              <a:rPr kumimoji="0" lang="en-US" altLang="ko-KR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Seamless </a:t>
            </a: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상황 인지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가 어려움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201613" algn="l"/>
              </a:tabLst>
              <a:defRPr/>
            </a:pP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OWL (Web Ontology Language)      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모델링 연구 및 적용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 marL="1200150" lvl="2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201613" algn="l"/>
              </a:tabLst>
              <a:defRPr/>
            </a:pP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동적 상황인식 서비스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  <a:cs typeface="Times New Roman" pitchFamily="18" charset="0"/>
              </a:rPr>
              <a:t>가 가능한 기술 연구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  <a:cs typeface="Times New Roman" pitchFamily="18" charset="0"/>
            </a:endParaRPr>
          </a:p>
          <a:p>
            <a:pPr marL="636588" lvl="1" indent="-179388">
              <a:lnSpc>
                <a:spcPct val="150000"/>
              </a:lnSpc>
              <a:spcBef>
                <a:spcPct val="20000"/>
              </a:spcBef>
              <a:buFontTx/>
              <a:buBlip>
                <a:blip r:embed="rId6"/>
              </a:buBlip>
              <a:tabLst>
                <a:tab pos="201613" algn="l"/>
              </a:tabLst>
              <a:defRPr/>
            </a:pP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기존 온톨로지 편집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추론 기술과 연동</a:t>
            </a:r>
            <a:r>
              <a:rPr kumimoji="0" lang="en-US" altLang="ko-KR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및 응용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spcBef>
                <a:spcPct val="20000"/>
              </a:spcBef>
              <a:buFontTx/>
              <a:buBlip>
                <a:blip r:embed="rId6"/>
              </a:buBlip>
              <a:tabLst>
                <a:tab pos="201613" algn="l"/>
              </a:tabLst>
              <a:defRPr/>
            </a:pPr>
            <a:r>
              <a:rPr kumimoji="0" lang="ko-KR" altLang="en-US" sz="130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동적 상황 인지</a:t>
            </a:r>
            <a:r>
              <a:rPr kumimoji="0" lang="ko-KR" altLang="en-US" sz="130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핵심 기술 연구 및 개발</a:t>
            </a:r>
            <a:endParaRPr kumimoji="0" lang="en-US" altLang="ko-KR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tabLst>
                <a:tab pos="201613" algn="l"/>
              </a:tabLst>
              <a:defRPr/>
            </a:pPr>
            <a:r>
              <a:rPr kumimoji="0" lang="en-US" altLang="ko-KR" sz="1300" dirty="0" smtClean="0">
                <a:solidFill>
                  <a:prstClr val="black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Fine grained ontology </a:t>
            </a:r>
            <a:r>
              <a:rPr kumimoji="0" lang="ko-KR" altLang="en-US" sz="1300" dirty="0" smtClean="0">
                <a:solidFill>
                  <a:prstClr val="black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를 </a:t>
            </a:r>
            <a:r>
              <a:rPr kumimoji="0" lang="ko-KR" altLang="en-US" sz="1300" dirty="0">
                <a:solidFill>
                  <a:prstClr val="black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활용하여 </a:t>
            </a:r>
            <a:r>
              <a:rPr kumimoji="0" lang="ko-KR" altLang="en-US" sz="1300" dirty="0">
                <a:solidFill>
                  <a:srgbClr val="FF0000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지능형 </a:t>
            </a:r>
            <a:endParaRPr kumimoji="0" lang="en-US" altLang="ko-KR" sz="1300" dirty="0" smtClean="0">
              <a:solidFill>
                <a:srgbClr val="FF0000"/>
              </a:solidFill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tabLst>
                <a:tab pos="201613" algn="l"/>
              </a:tabLst>
              <a:defRPr/>
            </a:pPr>
            <a:r>
              <a:rPr kumimoji="0" lang="en-US" altLang="ko-KR" sz="1300" dirty="0" smtClean="0">
                <a:solidFill>
                  <a:srgbClr val="FF0000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   </a:t>
            </a:r>
            <a:r>
              <a:rPr kumimoji="0" lang="ko-KR" altLang="en-US" sz="1300" dirty="0" smtClean="0">
                <a:solidFill>
                  <a:srgbClr val="FF0000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  </a:t>
            </a:r>
            <a:r>
              <a:rPr kumimoji="0" lang="ko-KR" altLang="en-US" sz="1300" dirty="0">
                <a:solidFill>
                  <a:srgbClr val="FF0000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서비스</a:t>
            </a:r>
            <a:r>
              <a:rPr kumimoji="0" lang="ko-KR" altLang="en-US" sz="1300" dirty="0">
                <a:solidFill>
                  <a:prstClr val="black"/>
                </a:solidFill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를 가능하게 함</a:t>
            </a:r>
            <a:endParaRPr kumimoji="0" lang="en-US" altLang="ko-KR" sz="1300" dirty="0">
              <a:solidFill>
                <a:prstClr val="black"/>
              </a:solidFill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  <a:p>
            <a:pPr marL="342900" indent="-342900" latinLnBrk="1">
              <a:spcBef>
                <a:spcPct val="20000"/>
              </a:spcBef>
              <a:buFont typeface="Arial" charset="0"/>
              <a:buChar char="•"/>
              <a:defRPr/>
            </a:pPr>
            <a:endParaRPr kumimoji="0" lang="ko-KR" altLang="en-US" sz="130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세부 연구 내용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10247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10249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10251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latinLnBrk="1" hangingPunct="1"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  <a:cs typeface="맑은 고딕" pitchFamily="50" charset="-127"/>
                </a:endParaRPr>
              </a:p>
            </p:txBody>
          </p:sp>
          <p:sp>
            <p:nvSpPr>
              <p:cNvPr id="10252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5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latinLnBrk="1" hangingPunct="1"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  <a:cs typeface="맑은 고딕" pitchFamily="50" charset="-127"/>
                </a:endParaRPr>
              </a:p>
            </p:txBody>
          </p:sp>
        </p:grpSp>
        <p:sp>
          <p:nvSpPr>
            <p:cNvPr id="10250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맑은 고딕" pitchFamily="50" charset="-127"/>
                </a:defRPr>
              </a:lvl1pPr>
              <a:lvl2pPr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맑은 고딕" pitchFamily="50" charset="-127"/>
                </a:defRPr>
              </a:lvl2pPr>
              <a:lvl3pPr>
                <a:defRPr sz="16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9pPr>
            </a:lstStyle>
            <a:p>
              <a:r>
                <a:rPr kumimoji="0" lang="en-US" altLang="ko-KR" sz="1600" b="1" dirty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Middle </a:t>
              </a:r>
              <a:r>
                <a:rPr kumimoji="0" lang="en-US" altLang="ko-KR" sz="1600" b="1" dirty="0" smtClean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Intelligence </a:t>
              </a:r>
              <a:r>
                <a:rPr kumimoji="0" lang="en-US" altLang="ko-KR" sz="1600" b="1" dirty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Layer </a:t>
              </a:r>
              <a:endParaRPr kumimoji="0" lang="ko-KR" altLang="en-US" sz="1600" b="1" dirty="0">
                <a:solidFill>
                  <a:srgbClr val="FFFFFF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fld id="{93A4A505-1DDD-49EB-A955-E867BE98B96E}" type="slidenum">
              <a:rPr kumimoji="0" lang="ko-KR" altLang="en-US" sz="1200">
                <a:latin typeface="맑은 고딕" pitchFamily="50" charset="-127"/>
                <a:ea typeface="맑은 고딕" pitchFamily="50" charset="-127"/>
              </a:rPr>
              <a:pPr/>
              <a:t>7</a:t>
            </a:fld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50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476250" y="1628775"/>
            <a:ext cx="8569325" cy="20383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marL="179388" indent="-179388">
              <a:lnSpc>
                <a:spcPct val="150000"/>
              </a:lnSpc>
              <a:buFontTx/>
              <a:buBlip>
                <a:blip r:embed="rId3"/>
              </a:buBlip>
              <a:tabLst>
                <a:tab pos="201613" algn="l"/>
              </a:tabLst>
              <a:defRPr/>
            </a:pP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군집 </a:t>
            </a:r>
            <a:r>
              <a:rPr kumimoji="0" lang="ko-KR" altLang="en-US" sz="1600" b="1" dirty="0" err="1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노드의</a:t>
            </a:r>
            <a:r>
              <a:rPr kumimoji="0" lang="ko-KR" altLang="en-US" sz="1600" b="1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상황인식 및 상태 변화에 따른 계층적 상황 모델링 연구</a:t>
            </a:r>
            <a:endParaRPr lang="en-US" altLang="ko-KR" sz="1400" b="1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기존 상황인식 모델</a:t>
            </a:r>
            <a:r>
              <a:rPr kumimoji="0" lang="en-US" altLang="ko-KR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(ex. Key-value, </a:t>
            </a: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마크업 스키마</a:t>
            </a:r>
            <a:r>
              <a:rPr kumimoji="0" lang="en-US" altLang="ko-KR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객체지향</a:t>
            </a:r>
            <a:r>
              <a:rPr kumimoji="0" lang="en-US" altLang="ko-KR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로직기반</a:t>
            </a:r>
            <a:r>
              <a:rPr kumimoji="0" lang="en-US" altLang="ko-KR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온톨로지기반</a:t>
            </a:r>
            <a:r>
              <a:rPr kumimoji="0" lang="en-US" altLang="ko-KR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은 </a:t>
            </a:r>
            <a:r>
              <a:rPr kumimoji="0" lang="en-US" altLang="ko-KR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/>
            </a:r>
            <a:br>
              <a:rPr kumimoji="0" lang="en-US" altLang="ko-KR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</a:b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상황정보에 대한 생성 시간 및 기간의 부재</a:t>
            </a:r>
            <a:r>
              <a:rPr kumimoji="0" lang="en-US" altLang="ko-KR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 분석에 대한 방법론 부족</a:t>
            </a:r>
            <a:endParaRPr kumimoji="0" lang="en-US" altLang="ko-KR" sz="115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ko-KR" altLang="en-US" sz="115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계층적 컨텍스트</a:t>
            </a:r>
            <a:r>
              <a:rPr kumimoji="0" lang="en-US" altLang="ko-KR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(Context) </a:t>
            </a: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모델링 기반의 상황인식 시스템 이용</a:t>
            </a:r>
            <a:endParaRPr kumimoji="0" lang="en-US" altLang="ko-KR" sz="115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ko-KR" altLang="en-US" sz="115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하위 레벨 상황들을 병합</a:t>
            </a: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하여 </a:t>
            </a:r>
            <a:r>
              <a:rPr kumimoji="0" lang="ko-KR" altLang="en-US" sz="115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상위 레벨 상황들을 추론</a:t>
            </a: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하고자 하는 상황인식 방법 연구</a:t>
            </a:r>
            <a:endParaRPr kumimoji="0" lang="en-US" altLang="ko-KR" sz="115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ko-KR" altLang="en-US" sz="1150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마할라노비스</a:t>
            </a:r>
            <a:r>
              <a:rPr kumimoji="0" lang="en-US" altLang="ko-KR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(Mahalanobis)</a:t>
            </a: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모델 기반 상황인식 모델링 연구</a:t>
            </a:r>
            <a:endParaRPr kumimoji="0" lang="en-US" altLang="ko-KR" sz="115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  <a:p>
            <a:pPr marL="636588" lvl="1" indent="-179388">
              <a:lnSpc>
                <a:spcPct val="150000"/>
              </a:lnSpc>
              <a:buFontTx/>
              <a:buBlip>
                <a:blip r:embed="rId4"/>
              </a:buBlip>
              <a:tabLst>
                <a:tab pos="201613" algn="l"/>
              </a:tabLst>
              <a:defRPr/>
            </a:pPr>
            <a:r>
              <a:rPr kumimoji="0" lang="ko-KR" altLang="en-US" sz="1150" dirty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복잡한 상황에서 상황인식에 대한 정확성 향상</a:t>
            </a:r>
            <a:endParaRPr kumimoji="0" lang="en-US" altLang="ko-KR" sz="1150" dirty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291" name="TextBox 16"/>
          <p:cNvSpPr txBox="1">
            <a:spLocks noChangeArrowheads="1"/>
          </p:cNvSpPr>
          <p:nvPr/>
        </p:nvSpPr>
        <p:spPr bwMode="auto">
          <a:xfrm>
            <a:off x="2675062" y="5560442"/>
            <a:ext cx="26892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마할라노비스 기반 컨텍스트 유사도 측정</a:t>
            </a:r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292" name="TextBox 22"/>
          <p:cNvSpPr txBox="1">
            <a:spLocks noChangeArrowheads="1"/>
          </p:cNvSpPr>
          <p:nvPr/>
        </p:nvSpPr>
        <p:spPr bwMode="auto">
          <a:xfrm>
            <a:off x="6167562" y="5630292"/>
            <a:ext cx="20462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계층적 상황 모델링 병합 과정</a:t>
            </a:r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293" name="_x129643680" descr="EMB00000210317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12" y="3356992"/>
            <a:ext cx="3835400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제목 5"/>
          <p:cNvSpPr>
            <a:spLocks/>
          </p:cNvSpPr>
          <p:nvPr/>
        </p:nvSpPr>
        <p:spPr bwMode="auto">
          <a:xfrm>
            <a:off x="457200" y="115888"/>
            <a:ext cx="8218488" cy="86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세부 연구 내용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3" name="그룹 9"/>
          <p:cNvGrpSpPr>
            <a:grpSpLocks/>
          </p:cNvGrpSpPr>
          <p:nvPr/>
        </p:nvGrpSpPr>
        <p:grpSpPr bwMode="auto">
          <a:xfrm>
            <a:off x="565150" y="1281113"/>
            <a:ext cx="6272213" cy="347662"/>
            <a:chOff x="387350" y="3357563"/>
            <a:chExt cx="6272882" cy="347662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387350" y="3357563"/>
              <a:ext cx="6272213" cy="347662"/>
              <a:chOff x="825" y="1271"/>
              <a:chExt cx="1119" cy="237"/>
            </a:xfrm>
          </p:grpSpPr>
          <p:sp>
            <p:nvSpPr>
              <p:cNvPr id="12307" name="AutoShape 8"/>
              <p:cNvSpPr>
                <a:spLocks noChangeArrowheads="1"/>
              </p:cNvSpPr>
              <p:nvPr/>
            </p:nvSpPr>
            <p:spPr bwMode="auto">
              <a:xfrm>
                <a:off x="825" y="1271"/>
                <a:ext cx="1119" cy="237"/>
              </a:xfrm>
              <a:prstGeom prst="roundRect">
                <a:avLst>
                  <a:gd name="adj" fmla="val 40690"/>
                </a:avLst>
              </a:prstGeom>
              <a:gradFill rotWithShape="1">
                <a:gsLst>
                  <a:gs pos="0">
                    <a:srgbClr val="397EC9"/>
                  </a:gs>
                  <a:gs pos="100000">
                    <a:srgbClr val="1A3A5D"/>
                  </a:gs>
                </a:gsLst>
                <a:lin ang="2700000" scaled="1"/>
              </a:gradFill>
              <a:ln w="9525" algn="ctr">
                <a:solidFill>
                  <a:srgbClr val="00458A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latinLnBrk="1" hangingPunct="1"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  <a:cs typeface="맑은 고딕" pitchFamily="50" charset="-127"/>
                </a:endParaRPr>
              </a:p>
            </p:txBody>
          </p:sp>
          <p:sp>
            <p:nvSpPr>
              <p:cNvPr id="12308" name="AutoShape 9"/>
              <p:cNvSpPr>
                <a:spLocks noChangeArrowheads="1"/>
              </p:cNvSpPr>
              <p:nvPr/>
            </p:nvSpPr>
            <p:spPr bwMode="auto">
              <a:xfrm>
                <a:off x="825" y="1272"/>
                <a:ext cx="1119" cy="5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39998"/>
                    </a:srgbClr>
                  </a:gs>
                  <a:gs pos="100000">
                    <a:srgbClr val="767676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latinLnBrk="1" hangingPunct="1">
                  <a:spcBef>
                    <a:spcPct val="50000"/>
                  </a:spcBef>
                </a:pPr>
                <a:endParaRPr lang="ko-KR" altLang="en-US" sz="2600">
                  <a:solidFill>
                    <a:srgbClr val="FFFFFF"/>
                  </a:solidFill>
                  <a:latin typeface="Times New Roman" pitchFamily="18" charset="0"/>
                  <a:ea typeface="HY견고딕" pitchFamily="18" charset="-127"/>
                  <a:cs typeface="맑은 고딕" pitchFamily="50" charset="-127"/>
                </a:endParaRPr>
              </a:p>
            </p:txBody>
          </p:sp>
        </p:grpSp>
        <p:sp>
          <p:nvSpPr>
            <p:cNvPr id="12306" name="Text Box 10"/>
            <p:cNvSpPr txBox="1">
              <a:spLocks noChangeArrowheads="1"/>
            </p:cNvSpPr>
            <p:nvPr/>
          </p:nvSpPr>
          <p:spPr bwMode="gray">
            <a:xfrm>
              <a:off x="530240" y="3410585"/>
              <a:ext cx="61299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맑은 고딕" pitchFamily="50" charset="-127"/>
                </a:defRPr>
              </a:lvl1pPr>
              <a:lvl2pPr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맑은 고딕" pitchFamily="50" charset="-127"/>
                </a:defRPr>
              </a:lvl2pPr>
              <a:lvl3pPr>
                <a:defRPr sz="16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3pPr>
              <a:lvl4pPr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4pPr>
              <a:lvl5pPr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5pPr>
              <a:lvl6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6pPr>
              <a:lvl7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7pPr>
              <a:lvl8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8pPr>
              <a:lvl9pPr eaLnBrk="0" fontAlgn="base" hangingPunct="0"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Times New Roman" pitchFamily="18" charset="0"/>
                  <a:ea typeface="맑은 고딕" pitchFamily="50" charset="-127"/>
                  <a:cs typeface="Times New Roman" pitchFamily="18" charset="0"/>
                </a:defRPr>
              </a:lvl9pPr>
            </a:lstStyle>
            <a:p>
              <a:r>
                <a:rPr kumimoji="0" lang="en-US" altLang="ko-KR" sz="1600" b="1" dirty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Middle </a:t>
              </a:r>
              <a:r>
                <a:rPr kumimoji="0" lang="en-US" altLang="ko-KR" sz="1600" b="1" dirty="0" smtClean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Intelligence </a:t>
              </a:r>
              <a:r>
                <a:rPr kumimoji="0" lang="en-US" altLang="ko-KR" sz="1600" b="1" dirty="0">
                  <a:solidFill>
                    <a:srgbClr val="FFFFFF"/>
                  </a:solidFill>
                  <a:latin typeface="HY견고딕" pitchFamily="18" charset="-127"/>
                  <a:ea typeface="HY견고딕" pitchFamily="18" charset="-127"/>
                </a:rPr>
                <a:t>Layer </a:t>
              </a:r>
              <a:endParaRPr kumimoji="0" lang="ko-KR" altLang="en-US" sz="1600" b="1" dirty="0">
                <a:solidFill>
                  <a:srgbClr val="FFFFFF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fld id="{0972B70C-1A9B-46A5-AEA3-4753EC1FF74E}" type="slidenum">
              <a:rPr kumimoji="0" lang="ko-KR" altLang="en-US" sz="1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/>
              <a:t>8</a:t>
            </a:fld>
            <a:endParaRPr kumimoji="0" lang="ko-KR" altLang="en-US" sz="120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7" name="_x572812432" descr="EMB00002a88172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12" y="4996879"/>
            <a:ext cx="19097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_x572811792" descr="DRW00002a88173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250" y="5052442"/>
            <a:ext cx="20986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TextBox 17"/>
          <p:cNvSpPr txBox="1">
            <a:spLocks noChangeArrowheads="1"/>
          </p:cNvSpPr>
          <p:nvPr/>
        </p:nvSpPr>
        <p:spPr bwMode="auto">
          <a:xfrm>
            <a:off x="352550" y="5560442"/>
            <a:ext cx="23463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컨텍스트 모델링의 가중치 모델링</a:t>
            </a:r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&gt;</a:t>
            </a:r>
            <a:endParaRPr lang="ko-KR" altLang="en-US" sz="10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300" name="TextBox 18"/>
          <p:cNvSpPr txBox="1">
            <a:spLocks noChangeArrowheads="1"/>
          </p:cNvSpPr>
          <p:nvPr/>
        </p:nvSpPr>
        <p:spPr bwMode="auto">
          <a:xfrm>
            <a:off x="3348162" y="4355529"/>
            <a:ext cx="17462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상태 클래스 변화 모델링</a:t>
            </a:r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301" name="TextBox 28"/>
          <p:cNvSpPr txBox="1">
            <a:spLocks noChangeArrowheads="1"/>
          </p:cNvSpPr>
          <p:nvPr/>
        </p:nvSpPr>
        <p:spPr bwMode="auto">
          <a:xfrm>
            <a:off x="819275" y="4352354"/>
            <a:ext cx="2095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>
              <a:defRPr sz="16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defRPr>
            </a:lvl9pPr>
          </a:lstStyle>
          <a:p>
            <a:pPr eaLnBrk="1" latinLnBrk="1" hangingPunct="1"/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&lt;ITCPN</a:t>
            </a:r>
            <a:r>
              <a:rPr lang="ko-KR" altLang="en-US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 기반 상황인식 모델링 </a:t>
            </a:r>
            <a:r>
              <a:rPr lang="en-US" altLang="ko-KR" sz="10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&gt;</a:t>
            </a:r>
            <a:endParaRPr lang="ko-KR" altLang="en-US" sz="10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302" name="_x572812192" descr="EMB00002a88173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53892"/>
            <a:ext cx="3059113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3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>
              <a:cs typeface="맑은 고딕" pitchFamily="50" charset="-127"/>
            </a:endParaRPr>
          </a:p>
        </p:txBody>
      </p:sp>
      <p:pic>
        <p:nvPicPr>
          <p:cNvPr id="12304" name="_x572811232" descr="DRW00002a88174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787" y="3950717"/>
            <a:ext cx="15557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71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21408</TotalTime>
  <Words>3014</Words>
  <Application>Microsoft Office PowerPoint</Application>
  <PresentationFormat>화면 슬라이드 쇼(4:3)</PresentationFormat>
  <Paragraphs>637</Paragraphs>
  <Slides>34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Wingdings</vt:lpstr>
      <vt:lpstr>HY그래픽M</vt:lpstr>
      <vt:lpstr>Bodoni MT Condensed</vt:lpstr>
      <vt:lpstr>HY중고딕</vt:lpstr>
      <vt:lpstr>맑은 고딕</vt:lpstr>
      <vt:lpstr>Cambria Math</vt:lpstr>
      <vt:lpstr>굴림</vt:lpstr>
      <vt:lpstr>HY견고딕</vt:lpstr>
      <vt:lpstr>Times New Roman</vt:lpstr>
      <vt:lpstr>Arial</vt:lpstr>
      <vt:lpstr>함초롬돋움</vt:lpstr>
      <vt:lpstr>Helvetica Neue Light</vt:lpstr>
      <vt:lpstr>Bodoni MT</vt:lpstr>
      <vt:lpstr>Office 테마</vt:lpstr>
      <vt:lpstr>초연결 IoT 노드의 군집 지능화를 통한 Edge computing 핵심 기술 연구 (Research on Edge computing via Collective Intelligence of Hyper-connection IoT nodes)</vt:lpstr>
      <vt:lpstr>PowerPoint 프레젠테이션</vt:lpstr>
      <vt:lpstr>세부 연구 내용</vt:lpstr>
      <vt:lpstr>세부 연구 내용</vt:lpstr>
      <vt:lpstr>세부 연구 내용</vt:lpstr>
      <vt:lpstr>PowerPoint 프레젠테이션</vt:lpstr>
      <vt:lpstr>PowerPoint 프레젠테이션</vt:lpstr>
      <vt:lpstr>PowerPoint 프레젠테이션</vt:lpstr>
      <vt:lpstr>PowerPoint 프레젠테이션</vt:lpstr>
      <vt:lpstr>세부 연구 내용</vt:lpstr>
      <vt:lpstr>세부 연구 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Machine Learning System Group</vt:lpstr>
      <vt:lpstr>연구 내용 – [세부 3]</vt:lpstr>
      <vt:lpstr>연구 내용 – [세부 3]</vt:lpstr>
      <vt:lpstr>PowerPoint 프레젠테이션</vt:lpstr>
      <vt:lpstr>PowerPoint 프레젠테이션</vt:lpstr>
      <vt:lpstr>연간 스케줄 및 최종 결과물</vt:lpstr>
      <vt:lpstr>참여 인력</vt:lpstr>
      <vt:lpstr>초연결 IoT 노드의 군집 지능화를 통한 Edge computing 핵심 기술 연구 (Research on Edge computing via Collective Intelligence of Hyper-connection IoT nodes)</vt:lpstr>
      <vt:lpstr>[1차년도] 진화기계학습 연구목표 및 세부 연구 주제</vt:lpstr>
      <vt:lpstr>[1차년도] 세부 연구 주제별 연구 내용(1)</vt:lpstr>
      <vt:lpstr>[1차년도] 세부 연구 주제별 연구 내용(2)</vt:lpstr>
      <vt:lpstr>[1차년도] 세부 연구 주제별 연구 내용(3)</vt:lpstr>
      <vt:lpstr>[1차년도] 연간 스케쥴 및 최종 결과물</vt:lpstr>
      <vt:lpstr>참여 인력 표</vt:lpstr>
    </vt:vector>
  </TitlesOfParts>
  <Company>Samsung Electronics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wilson</dc:creator>
  <cp:lastModifiedBy>이병준</cp:lastModifiedBy>
  <cp:revision>1824</cp:revision>
  <cp:lastPrinted>2016-12-05T08:17:02Z</cp:lastPrinted>
  <dcterms:created xsi:type="dcterms:W3CDTF">2010-08-06T07:25:08Z</dcterms:created>
  <dcterms:modified xsi:type="dcterms:W3CDTF">2017-02-06T12:02:02Z</dcterms:modified>
</cp:coreProperties>
</file>